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 id="2147483686" r:id="rId4"/>
  </p:sldMasterIdLst>
  <p:notesMasterIdLst>
    <p:notesMasterId r:id="rId7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Lst>
  <p:sldSz cx="12192000" cy="6858000"/>
  <p:notesSz cx="7099300" cy="10234613"/>
  <p:embeddedFontLst>
    <p:embeddedFont>
      <p:font typeface="Calibri" panose="020F0502020204030204" pitchFamily="34" charset="0"/>
      <p:regular r:id="rId80"/>
      <p:bold r:id="rId81"/>
      <p:italic r:id="rId82"/>
      <p:boldItalic r:id="rId83"/>
    </p:embeddedFont>
    <p:embeddedFont>
      <p:font typeface="Century Gothic" panose="020B050202020202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111379-7D9B-48DE-A81F-15F6845E052D}">
  <a:tblStyle styleId="{AC111379-7D9B-48DE-A81F-15F6845E052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489" autoAdjust="0"/>
  </p:normalViewPr>
  <p:slideViewPr>
    <p:cSldViewPr snapToGrid="0">
      <p:cViewPr varScale="1">
        <p:scale>
          <a:sx n="66" d="100"/>
          <a:sy n="66" d="100"/>
        </p:scale>
        <p:origin x="219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5.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4.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8.fntdata"/><Relationship Id="rId61" Type="http://schemas.openxmlformats.org/officeDocument/2006/relationships/slide" Target="slides/slide57.xml"/><Relationship Id="rId82" Type="http://schemas.openxmlformats.org/officeDocument/2006/relationships/font" Target="fonts/font3.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575" cy="51276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138" y="0"/>
            <a:ext cx="3076575" cy="51276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850"/>
            <a:ext cx="3076575" cy="51276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2184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opscience.iop.org/article/10.1088/1748-9326/aa751c/met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iendsoftheearth.uk/sites/default/files/downloads/negatonnes.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transportenvironment.org/sites/te/files/publications/2017_11_Cerulogy_study_What_role_electrofuels_final_0.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player.fr/41584230-Bio-ccs-cper-artenay-faisabilite-technique-et-economique-bilans-environnementaux.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ern.org/fileadmin/uploads/fern/Documents/Fern%20BECCS%20briefing_0.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PJDrE8SoG1g&amp;feature=youtu.b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PJDrE8SoG1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pcc.ch/site/assets/uploads/2018/02/SYR_AR5_FINAL_full.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link.springer.com/article/10.1007/s10584-005-5955-7"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isterre.fr/french/actualites/a-la-une/article/isterre-publie-son-bilan-des-emissions-de-gaz-a-effet-de-serre-ges.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bilans-ges.ademe.fr/fr/basecarbone/donnees-consulter/liste-element/categorie/64"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home.cern/resources/faqs/facts-and-figures-about-lhc" TargetMode="External"/><Relationship Id="rId5" Type="http://schemas.openxmlformats.org/officeDocument/2006/relationships/hyperlink" Target="https://www.synchrotron-soleil.fr/fr/file/5796/download?token=HQI5zr3j" TargetMode="External"/><Relationship Id="rId4" Type="http://schemas.openxmlformats.org/officeDocument/2006/relationships/hyperlink" Target="https://data.worldbank.org/indicator/EN.ATM.CO2E.KD.GD?view=chart"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atecom.hypotheses.org/author/atecom"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simple-question.or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notes"/>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notes"/>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extLst>
      <p:ext uri="{BB962C8B-B14F-4D97-AF65-F5344CB8AC3E}">
        <p14:creationId xmlns:p14="http://schemas.microsoft.com/office/powerpoint/2010/main" val="74183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b910af2e4_1_2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6b910af2e4_1_20: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6b910af2e4_1_20: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extLst>
      <p:ext uri="{BB962C8B-B14F-4D97-AF65-F5344CB8AC3E}">
        <p14:creationId xmlns:p14="http://schemas.microsoft.com/office/powerpoint/2010/main" val="43178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b910af2e4_1_2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6b910af2e4_1_26: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Les effets du réchauffement climatiques se font déjà sentir en France. Mais, pour l’instant, on s’inquiète surtout de savoir ou est-ce qu’on va pouvoir continuer à faire pousser de la vigne, et de la disparition des remontées mécaniques…</a:t>
            </a:r>
            <a:endParaRPr/>
          </a:p>
          <a:p>
            <a:pPr marL="0" lvl="0" indent="0" algn="l" rtl="0">
              <a:spcBef>
                <a:spcPts val="0"/>
              </a:spcBef>
              <a:spcAft>
                <a:spcPts val="0"/>
              </a:spcAft>
              <a:buNone/>
            </a:pPr>
            <a:r>
              <a:rPr lang="fr-FR"/>
              <a:t>A noter les prévisions des températures max lors des vagues de chaleur dans le scénario “business-as-usual”</a:t>
            </a:r>
            <a:endParaRPr/>
          </a:p>
          <a:p>
            <a:pPr marL="0" lvl="0" indent="0" algn="l" rtl="0">
              <a:spcBef>
                <a:spcPts val="0"/>
              </a:spcBef>
              <a:spcAft>
                <a:spcPts val="0"/>
              </a:spcAft>
              <a:buNone/>
            </a:pPr>
            <a:endParaRPr/>
          </a:p>
          <a:p>
            <a:pPr marL="0" lvl="0" indent="0" algn="l" rtl="0">
              <a:spcBef>
                <a:spcPts val="0"/>
              </a:spcBef>
              <a:spcAft>
                <a:spcPts val="0"/>
              </a:spcAft>
              <a:buNone/>
            </a:pPr>
            <a:r>
              <a:rPr lang="fr-FR"/>
              <a:t>Source pour les températures max : </a:t>
            </a:r>
            <a:r>
              <a:rPr lang="fr-FR" u="sng">
                <a:solidFill>
                  <a:schemeClr val="hlink"/>
                </a:solidFill>
                <a:latin typeface="Times New Roman"/>
                <a:ea typeface="Times New Roman"/>
                <a:cs typeface="Times New Roman"/>
                <a:sym typeface="Times New Roman"/>
                <a:hlinkClick r:id="rId3"/>
              </a:rPr>
              <a:t>https://iopscience.iop.org/article/10.1088/1748-9326/aa751c/meta</a:t>
            </a:r>
            <a:endParaRPr/>
          </a:p>
          <a:p>
            <a:pPr marL="0" lvl="0" indent="0" algn="l" rtl="0">
              <a:spcBef>
                <a:spcPts val="0"/>
              </a:spcBef>
              <a:spcAft>
                <a:spcPts val="0"/>
              </a:spcAft>
              <a:buNone/>
            </a:pPr>
            <a:r>
              <a:rPr lang="fr-FR"/>
              <a:t> </a:t>
            </a:r>
            <a:endParaRPr/>
          </a:p>
        </p:txBody>
      </p:sp>
      <p:sp>
        <p:nvSpPr>
          <p:cNvPr id="333" name="Google Shape;333;g6b910af2e4_1_26: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extLst>
      <p:ext uri="{BB962C8B-B14F-4D97-AF65-F5344CB8AC3E}">
        <p14:creationId xmlns:p14="http://schemas.microsoft.com/office/powerpoint/2010/main" val="346357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b910af2e4_1_10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6b910af2e4_1_107: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6b910af2e4_1_107: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extLst>
      <p:ext uri="{BB962C8B-B14F-4D97-AF65-F5344CB8AC3E}">
        <p14:creationId xmlns:p14="http://schemas.microsoft.com/office/powerpoint/2010/main" val="2012211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b910af2e4_1_113: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FR">
                <a:solidFill>
                  <a:srgbClr val="000000"/>
                </a:solidFill>
              </a:rPr>
              <a:t>Rapport de l’IPBES : Global Assessment on Biodiversity and Ecosystem Services</a:t>
            </a:r>
            <a:endParaRPr>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fr-FR">
                <a:solidFill>
                  <a:srgbClr val="000000"/>
                </a:solidFill>
              </a:rPr>
              <a:t>L’impact de la crise écologique sur les êtres vivants est très difficile à résumer en quelques chiffres, à cause de leur diversité et des interactions complexes qu’ils ont entre eux et avec leur environnement physique. La nature des impacts est aussi multidimensionnelle : abondance (nombre d’individus, biomasse), diversité, fonctions écosystémiques etc… L’ensemble est analysé avec des indicateurs multiples, et donne des résultats contrastés selon les critères, les espèces ou les écosystèmes concernés. Les exemples donnés ici sont donc des indications très grossières.</a:t>
            </a:r>
            <a:endParaRPr>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fr-FR">
                <a:solidFill>
                  <a:srgbClr val="000000"/>
                </a:solidFill>
              </a:rPr>
              <a:t>Sur le schéma en haut, l’état des écosystèmes représente leur structure et leur fonctionnement, par ex leur contribution aux cycles essentiels comme celui de l’eau, du carbone, de l’oxygène. L’IPBES estime une dégradation de 47% de cet état (partie en bleu foncé) depuis la première fois qu’on a pu l’évaluer (?). Adapté de IPBES SPM Fig 2.</a:t>
            </a:r>
            <a:endParaRPr>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fr-FR">
                <a:solidFill>
                  <a:srgbClr val="000000"/>
                </a:solidFill>
              </a:rPr>
              <a:t>12 à 25% des espèces seraient menacées d’extinction à l’échelle de quelques décennies. L’incertitude concerne surtout les insectes, pour lesquels on a peu de données alors qu’ils représentent 75% des espèces vivantes (IPBES SPM Fig 2, 2.2.5.2.4). Ne pas perdre de vue que les micro-organismes et les insectes sont au moins aussi importants que les ours polaires.</a:t>
            </a:r>
            <a:endParaRPr>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fr-FR">
                <a:solidFill>
                  <a:srgbClr val="000000"/>
                </a:solidFill>
              </a:rPr>
              <a:t>On peut donc parler de 6</a:t>
            </a:r>
            <a:r>
              <a:rPr lang="fr-FR" sz="2000" baseline="30000">
                <a:solidFill>
                  <a:srgbClr val="000000"/>
                </a:solidFill>
              </a:rPr>
              <a:t>ème</a:t>
            </a:r>
            <a:r>
              <a:rPr lang="fr-FR">
                <a:solidFill>
                  <a:srgbClr val="000000"/>
                </a:solidFill>
              </a:rPr>
              <a:t> extinction de masse des espèces. La fig du bas place dans le temps les 5 premières. Au total plus de 99% des espèces ayant jamais existé sont éteintes. La disparition d’une espèce est irréversible. Après chaque extinction la vie s’en sort sans problème et de nouvelles espèces apparaissent, mais sur dizaines de millions d’années (pas du tout la même échelle que l’espèce humaine). L’homme, qui vient à peine d’apparaître dans le décor, a déclenché la 6</a:t>
            </a:r>
            <a:r>
              <a:rPr lang="fr-FR" sz="2000" baseline="30000">
                <a:solidFill>
                  <a:srgbClr val="000000"/>
                </a:solidFill>
              </a:rPr>
              <a:t>ème</a:t>
            </a:r>
            <a:r>
              <a:rPr lang="fr-FR">
                <a:solidFill>
                  <a:srgbClr val="000000"/>
                </a:solidFill>
              </a:rPr>
              <a:t> extinction (anthropocène = toute dernière partie de l’ère quaternaire). Quelques centaines d’espèces (maximum) ont été exterminées par prédation, tout le reste est lié aux effets de l’activité humaine sur l’environnement (principalement en lien avec l’extension et l’intensification de l’agriculture, et l’exploitation directe des êtres vivants, cf diapo suivante). C’est le premier cas d’extermination massive des espèces par une seule. Les 5 autres extinctions ont été causées par des facteurs climatiques, physiques ou géochimiques (volcanisme, chimie des océans et de l’atmosphère, astéroïdes…) et parfois sous l’influence d’êtres vivants, mais jamais par une seule espèce. La disparition d’êtres vivants (diminution de la taille des populations ou disparition d’espèces) révèle leur fragilité, et les capacités d’adaptation limitées du vivant face à des changements très rapides de l’environnement.</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5" name="Google Shape;355;g6b910af2e4_1_11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01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6b910af2e4_1_131: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FR"/>
              <a:t>Source : IPBES 2.2.6.2. La partie reprise ici représente l’impact des six principaux facteurs sur l’ensemble des paramètres de biodiversité (Essential Biodiversity Variables, EBV ) : composition des populations, structure des écosystèmes, fonctionnement des écosystèmes, etc,.</a:t>
            </a:r>
            <a:endParaRPr/>
          </a:p>
          <a:p>
            <a:pPr marL="0" lvl="0" indent="0" algn="l" rtl="0">
              <a:lnSpc>
                <a:spcPct val="115000"/>
              </a:lnSpc>
              <a:spcBef>
                <a:spcPts val="0"/>
              </a:spcBef>
              <a:spcAft>
                <a:spcPts val="0"/>
              </a:spcAft>
              <a:buClr>
                <a:schemeClr val="dk1"/>
              </a:buClr>
              <a:buSzPts val="1100"/>
              <a:buFont typeface="Arial"/>
              <a:buNone/>
            </a:pPr>
            <a:r>
              <a:rPr lang="fr-FR"/>
              <a:t>En milieu terrestre, les changements d’affectation des surfaces correspondent notamment à la déforestation pour l’agriculture (y compris pour remplacer par d’autres forêts en monoculture intensive), l’urbanisation, les mines etc…  Dans le cas des écosystèmes marins, il s’agit principalement de l’aquaculture et de l’activité humaine dans les zones côtières.</a:t>
            </a:r>
            <a:endParaRPr/>
          </a:p>
          <a:p>
            <a:pPr marL="0" lvl="0" indent="0" algn="l" rtl="0">
              <a:lnSpc>
                <a:spcPct val="115000"/>
              </a:lnSpc>
              <a:spcBef>
                <a:spcPts val="0"/>
              </a:spcBef>
              <a:spcAft>
                <a:spcPts val="0"/>
              </a:spcAft>
              <a:buClr>
                <a:schemeClr val="dk1"/>
              </a:buClr>
              <a:buSzPts val="1100"/>
              <a:buFont typeface="Arial"/>
              <a:buNone/>
            </a:pPr>
            <a:r>
              <a:rPr lang="fr-FR"/>
              <a:t>L’exploitation directe comprend le prélèvement d’êtres vivants sur le terrain (pêche, chasse, coupes forestières), mais aussi le prélèvement de ressources naturelles comme l’eau (l’agriculture est de très loin l’activité qui utilise le plus d’eau douce). L’agriculture apparaît en fait dans tous les facteurs car elle aggrave le réchauffement (émissions de GES), cause de la pollution (par les engrais notamment) et introduit parfois des espèces invasives (aquaculture).</a:t>
            </a:r>
            <a:endParaRPr/>
          </a:p>
          <a:p>
            <a:pPr marL="0" lvl="0" indent="0" algn="l" rtl="0">
              <a:spcBef>
                <a:spcPts val="0"/>
              </a:spcBef>
              <a:spcAft>
                <a:spcPts val="0"/>
              </a:spcAft>
              <a:buNone/>
            </a:pPr>
            <a:endParaRPr/>
          </a:p>
        </p:txBody>
      </p:sp>
      <p:sp>
        <p:nvSpPr>
          <p:cNvPr id="374" name="Google Shape;374;g6b910af2e4_1_13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029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6bfad43a7b_10_28: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6bfad43a7b_10_28:notes"/>
          <p:cNvSpPr txBox="1">
            <a:spLocks noGrp="1"/>
          </p:cNvSpPr>
          <p:nvPr>
            <p:ph type="body" idx="1"/>
          </p:nvPr>
        </p:nvSpPr>
        <p:spPr>
          <a:xfrm>
            <a:off x="734581" y="5513536"/>
            <a:ext cx="5880000" cy="4509600"/>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Le problème de ressources minérales et un problème extrêmement complexe. Il est néanmoins très souvent mis en avant par les gens pour illustrer urgence écologique, et probablement de manière un peu trop caricatural. On voit souvent des données dans lesquelles on estime que dans 30 ans il n'y aura plus de cuivre. Or, cela fait 100 ans que les réserves de cuivres sont estimés à 30 ans! Nous avons organisé à Toulouse un séminaire sur cette question, et les compte-rendus sont disponibles sur le site de l’Atecopol. Essayons de le résumer.</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 Si on regarde les choses globalement, on effectivement le problème qui est illustré sur le schéma. Les minerais qu’on extrait du sol sont de moins en moins concentrés, et leur extraction nécessite donc de plus en plus d'énergie. Si on passe aux énergies renouvelables, cela nécessite de très grandes infrastructures; notre production d'énergie nécessite donc le plus de matières premières. </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 Le problème est un petit peu plus compliqué que ça. En fait quand on utilise un minerai moins concentré les réserves augmentent considérablement, car il y a beaucoup plus de minerai avec des concentrations faibles qu'avec des concentrations élevées. Jusqu'à présent le prix et l'énergie pour extraire ces minerais est resté relativement stable car la baisse de la concentration a toujours été compensée par les améliorations technologiques. Mais il faut apporter deux précisions à cela. La première est que les courbes (cf Olivier Vidal) montrent que l'on se rapproche de la limite thermodynamique concernant l'énergie nécessaire à l'extraction… parce qu'il y a une limite; nous l'avons pas encore atteinte mais elle est là. Donc on ne peut évidemment pas extraire indéfiniment les matériaux de moins en moins concentré du sol à énergie constante. Le second problème, qui est probablement beaucoup plus préoccupant, est le fait que les minerais de moins en moins concentrés conduisent avoir de plus en plus de déchets miniers (le “stérile”) dont la présence contribue à une pollution massive des sols et des eaux. Car il n’est pas possible d’éviter, sur le très long terme, les impacts de ces déchets (voir par exemple la mine de Salsigne).  C'est peut-être là le véritable enjeu lié aux ressources : les impacts environnementaux de l’extraction sont considérables dans les pays où l'extraction minière est très intensive…et les métaux lourds sont là pour longtemps.</a:t>
            </a:r>
            <a:endParaRPr sz="1500"/>
          </a:p>
        </p:txBody>
      </p:sp>
      <p:sp>
        <p:nvSpPr>
          <p:cNvPr id="406" name="Google Shape;406;g6bfad43a7b_10_28:notes"/>
          <p:cNvSpPr txBox="1">
            <a:spLocks noGrp="1"/>
          </p:cNvSpPr>
          <p:nvPr>
            <p:ph type="sldNum" idx="12"/>
          </p:nvPr>
        </p:nvSpPr>
        <p:spPr>
          <a:xfrm>
            <a:off x="4162622" y="10881370"/>
            <a:ext cx="3184800" cy="573900"/>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15</a:t>
            </a:fld>
            <a:endParaRPr sz="1500"/>
          </a:p>
        </p:txBody>
      </p:sp>
    </p:spTree>
    <p:extLst>
      <p:ext uri="{BB962C8B-B14F-4D97-AF65-F5344CB8AC3E}">
        <p14:creationId xmlns:p14="http://schemas.microsoft.com/office/powerpoint/2010/main" val="370035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b910af2e4_1_4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6b910af2e4_1_41: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6b910af2e4_1_41: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a:t>
            </a:fld>
            <a:endParaRPr/>
          </a:p>
        </p:txBody>
      </p:sp>
    </p:spTree>
    <p:extLst>
      <p:ext uri="{BB962C8B-B14F-4D97-AF65-F5344CB8AC3E}">
        <p14:creationId xmlns:p14="http://schemas.microsoft.com/office/powerpoint/2010/main" val="381420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b0c515853_0_4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6b0c515853_0_40: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fr-FR"/>
              <a:t>Extraits du résumé pour les décideurs (1.5°C).</a:t>
            </a:r>
            <a:endParaRPr/>
          </a:p>
          <a:p>
            <a:pPr marL="0" lvl="0" indent="0" algn="l" rtl="0">
              <a:lnSpc>
                <a:spcPct val="115000"/>
              </a:lnSpc>
              <a:spcBef>
                <a:spcPts val="0"/>
              </a:spcBef>
              <a:spcAft>
                <a:spcPts val="0"/>
              </a:spcAft>
              <a:buClr>
                <a:schemeClr val="dk1"/>
              </a:buClr>
              <a:buSzPts val="1100"/>
              <a:buFont typeface="Arial"/>
              <a:buNone/>
            </a:pPr>
            <a:r>
              <a:rPr lang="fr-FR"/>
              <a:t> On voit ce qui inquiète les collègues climatologues:</a:t>
            </a:r>
            <a:endParaRPr/>
          </a:p>
          <a:p>
            <a:pPr marL="0" lvl="0" indent="0" algn="l" rtl="0">
              <a:lnSpc>
                <a:spcPct val="115000"/>
              </a:lnSpc>
              <a:spcBef>
                <a:spcPts val="0"/>
              </a:spcBef>
              <a:spcAft>
                <a:spcPts val="0"/>
              </a:spcAft>
              <a:buClr>
                <a:schemeClr val="dk1"/>
              </a:buClr>
              <a:buSzPts val="1100"/>
              <a:buFont typeface="Arial"/>
              <a:buNone/>
            </a:pPr>
            <a:r>
              <a:rPr lang="fr-FR"/>
              <a:t>- les activités de plein air impossibles (en accord avec les publis sur la température à boule mouillée).</a:t>
            </a:r>
            <a:endParaRPr/>
          </a:p>
          <a:p>
            <a:pPr marL="0" lvl="0" indent="0" algn="l" rtl="0">
              <a:lnSpc>
                <a:spcPct val="115000"/>
              </a:lnSpc>
              <a:spcBef>
                <a:spcPts val="0"/>
              </a:spcBef>
              <a:spcAft>
                <a:spcPts val="0"/>
              </a:spcAft>
              <a:buClr>
                <a:schemeClr val="dk1"/>
              </a:buClr>
              <a:buSzPts val="1100"/>
              <a:buFont typeface="Arial"/>
              <a:buNone/>
            </a:pPr>
            <a:r>
              <a:rPr lang="fr-FR"/>
              <a:t>- la non-adaptation des espèces à la rapidité du changement</a:t>
            </a:r>
            <a:endParaRPr/>
          </a:p>
          <a:p>
            <a:pPr marL="0" lvl="0" indent="0" algn="l" rtl="0">
              <a:lnSpc>
                <a:spcPct val="115000"/>
              </a:lnSpc>
              <a:spcBef>
                <a:spcPts val="0"/>
              </a:spcBef>
              <a:spcAft>
                <a:spcPts val="0"/>
              </a:spcAft>
              <a:buSzPts val="1100"/>
              <a:buNone/>
            </a:pPr>
            <a:r>
              <a:rPr lang="fr-FR"/>
              <a:t>- les points de bascule (tipping points), comme la fonte du permafrost, ou le dégazage du méthane par le fond des océans.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fr-FR"/>
              <a:t>Prévoir l’évolution des rendements agricoles, ca n’est pas que regarder les températures et climat moyens, mais également la variabilité du climat, qui est plus importante dans un monde plus chaud. Les études récentes prennent mieux en compte cette variabilité et sont moins optimistes sur la partie « alimentation ». On considère que, dans un monde à +4°C, il peut y avoir des ruptures d’approvisionnement alimentaire à l’échelle globale (cf rapport sur l’utilisation des terres, 2019, et conférence de Jean-Francois Sousanna, INRA, contributeur au GIEC, INSA Toulouse, novembre 2019).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3" name="Google Shape;423;g6b0c515853_0_40: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17</a:t>
            </a:fld>
            <a:endParaRPr/>
          </a:p>
        </p:txBody>
      </p:sp>
    </p:spTree>
    <p:extLst>
      <p:ext uri="{BB962C8B-B14F-4D97-AF65-F5344CB8AC3E}">
        <p14:creationId xmlns:p14="http://schemas.microsoft.com/office/powerpoint/2010/main" val="979411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6b910af2e4_1_53: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Eviter la planète-étuve!</a:t>
            </a:r>
            <a:endParaRPr/>
          </a:p>
        </p:txBody>
      </p:sp>
      <p:sp>
        <p:nvSpPr>
          <p:cNvPr id="433" name="Google Shape;433;g6b910af2e4_1_5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668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b910af30a_3_0:notes"/>
          <p:cNvSpPr txBox="1">
            <a:spLocks noGrp="1"/>
          </p:cNvSpPr>
          <p:nvPr>
            <p:ph type="body" idx="1"/>
          </p:nvPr>
        </p:nvSpPr>
        <p:spPr>
          <a:xfrm>
            <a:off x="709612" y="4926012"/>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Pour éviter de réchauffer le monde au-delà de 1.5 degrés ou 2 degrés, les climatologues présentent différents scénarios pour voir à quelle condition cela serait possible. </a:t>
            </a:r>
            <a:endParaRPr/>
          </a:p>
          <a:p>
            <a:pPr marL="0" lvl="0" indent="0" algn="l" rtl="0">
              <a:spcBef>
                <a:spcPts val="0"/>
              </a:spcBef>
              <a:spcAft>
                <a:spcPts val="0"/>
              </a:spcAft>
              <a:buNone/>
            </a:pPr>
            <a:r>
              <a:rPr lang="fr-FR"/>
              <a:t>Les scénarios avec dépassement (overshoot) sont des scénarios au cours desquels la température augmente au-delà de la température finale, puis diminue. La seule manière de rendre cela possible physiquement, c’est que la concentration en CO2 de l’atmosphère diminue. Cela est visible sur le graphe de droite : dans les scénarios gris, les émissions deviennent négatives dans la seconde moitié du siècle.  </a:t>
            </a:r>
            <a:endParaRPr/>
          </a:p>
        </p:txBody>
      </p:sp>
      <p:sp>
        <p:nvSpPr>
          <p:cNvPr id="440" name="Google Shape;440;g6b910af30a_3_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55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notes"/>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2:notes"/>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a:t>
            </a:fld>
            <a:endParaRPr/>
          </a:p>
        </p:txBody>
      </p:sp>
    </p:spTree>
    <p:extLst>
      <p:ext uri="{BB962C8B-B14F-4D97-AF65-F5344CB8AC3E}">
        <p14:creationId xmlns:p14="http://schemas.microsoft.com/office/powerpoint/2010/main" val="684040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notes"/>
          <p:cNvSpPr txBox="1">
            <a:spLocks noGrp="1"/>
          </p:cNvSpPr>
          <p:nvPr>
            <p:ph type="body" idx="1"/>
          </p:nvPr>
        </p:nvSpPr>
        <p:spPr>
          <a:xfrm>
            <a:off x="709613" y="4926013"/>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Nous voyons sur cette diapositive 4 scénarios permettant de maintenir la température en dessous de 1. 5 degrés. Les scénarios sont classés de la droite vers la gauche en fonction de leur sobriété. Le scénario de gauche correspond à une sobriété maximum, avec une baisse de la demande énergétique mondiale, alors que le scénario à droite correspond au cas où les pays en voie de développement suivent la même trajectoire que les pays occidentaux.</a:t>
            </a:r>
            <a:endParaRPr/>
          </a:p>
          <a:p>
            <a:pPr marL="0" lvl="0" indent="0" algn="l" rtl="0">
              <a:spcBef>
                <a:spcPts val="0"/>
              </a:spcBef>
              <a:spcAft>
                <a:spcPts val="0"/>
              </a:spcAft>
              <a:buNone/>
            </a:pPr>
            <a:endParaRPr/>
          </a:p>
          <a:p>
            <a:pPr marL="0" lvl="0" indent="0" algn="l" rtl="0">
              <a:spcBef>
                <a:spcPts val="0"/>
              </a:spcBef>
              <a:spcAft>
                <a:spcPts val="0"/>
              </a:spcAft>
              <a:buNone/>
            </a:pPr>
            <a:r>
              <a:rPr lang="fr-FR"/>
              <a:t>Comment doit-on lire ces graphes? La partie grise correspond aux émissions de GES, et la partie marron correspond aux émissions ou à la captation dus à différents d'usage des sols (pratiques agricoles, reforestation, déforetation). On voit par exemple qu’actuellement les émissions sont positives, en raison de la déforestation, alors que, dans ces scénarios, les émissions deviendraient négatives à la fin du siècle. On constate également que le potentiel de captation du CO2 par sols n'est pas énorme dans ces scénarios, et est très loin de pouvoir compenser nos émissions actuelles. De plus, quand on parle de reforestation, c’est bien, mais il faut trouver de l’espace pour le faire. Et, à moins d’avoir une baisse considérable de la consommation de viande mondiale, il n’y a en fait pas d’espace disponible pour une reforestation massive. Donc, lorsque certaines personnes disent que, pour lutter contre le réchauffement climatique, il suffit de planter des arbres, ce n'est pas exact, car les chiffres n'y sont pas! Ca montre aussi qu’une politique basée sur la compensation (comme par exemple (Air France qui dit qu’ils vont compenser les émissions de leur vol intérieur) ne peut, de toute facon, pas fonctionner, et va juste induire une compétition financière avec de l’espace que les gens utilisent actuellement pour se nourrir. </a:t>
            </a:r>
            <a:endParaRPr/>
          </a:p>
          <a:p>
            <a:pPr marL="0" lvl="0" indent="0" algn="l" rtl="0">
              <a:spcBef>
                <a:spcPts val="0"/>
              </a:spcBef>
              <a:spcAft>
                <a:spcPts val="0"/>
              </a:spcAft>
              <a:buNone/>
            </a:pPr>
            <a:endParaRPr/>
          </a:p>
          <a:p>
            <a:pPr marL="0" lvl="0" indent="0" algn="l" rtl="0">
              <a:spcBef>
                <a:spcPts val="0"/>
              </a:spcBef>
              <a:spcAft>
                <a:spcPts val="0"/>
              </a:spcAft>
              <a:buNone/>
            </a:pPr>
            <a:r>
              <a:rPr lang="fr-FR"/>
              <a:t>Les parties en jaune correspondent à des émissions négatives obtenues par d’autres méthodes que la modification de l’usage des sols.  En l'occurrence, il s’agit, dans ces scénarios de technologies qu’on appelle les BECCS “pour bio énergie avec capture et stockage du carbone” Nous voyons que, dans le scénario le plus à droite que, en l'absence de sobriété, il faudrait utiliser de manière considérable ces technologies à émissions négatives.</a:t>
            </a:r>
            <a:endParaRPr/>
          </a:p>
          <a:p>
            <a:pPr marL="0" lvl="0" indent="0" algn="l" rtl="0">
              <a:spcBef>
                <a:spcPts val="0"/>
              </a:spcBef>
              <a:spcAft>
                <a:spcPts val="0"/>
              </a:spcAft>
              <a:buNone/>
            </a:pPr>
            <a:r>
              <a:rPr lang="fr-FR"/>
              <a:t>_____________________________________________________________________________</a:t>
            </a:r>
            <a:endParaRPr/>
          </a:p>
          <a:p>
            <a:pPr marL="0" lvl="0" indent="0" algn="l" rtl="0">
              <a:spcBef>
                <a:spcPts val="0"/>
              </a:spcBef>
              <a:spcAft>
                <a:spcPts val="0"/>
              </a:spcAft>
              <a:buNone/>
            </a:pPr>
            <a:r>
              <a:rPr lang="fr-FR"/>
              <a:t>Sources : rapport 1.5°C</a:t>
            </a:r>
            <a:endParaRPr/>
          </a:p>
        </p:txBody>
      </p:sp>
      <p:sp>
        <p:nvSpPr>
          <p:cNvPr id="459" name="Google Shape;459;p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378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6b910af2e4_1_167: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r-FR"/>
              <a:t>Quelles sont les pratiques méthode qui permettrait de retirer du CO2 de l'atmosphère?  Ces différentes méthodes sont présentées de manière synthétique sur ce graphe. En abscisse de ce graphe nous voyons le coût estimé de ces différentes méthodes, exprimé en dollars par tonne de CO2. En ordonnée de ce graphe, les technologies sont placées selon leur degré de maturité technologique. Plus on est haut, plus il s'agit de technologie que l'on maîtrise bien que l'on connaît bien. Les technologies vers le bas de ce graphe sont des technologies pour lesquels, il y a eu des tests à l’échelle du laboratoire, ou bien des calculs théoriques, mais pas du tout à grande échelle. Il y a donc parmi elles des technologies sur lesquelles des chercheurs ont émis de très sérieux doutes, considérant que leurs effets secondaires seraient considérables. La taille des ronds correspond en gros à la quantité totale de CO2 qui a été estimé comme pouvant être retirée de l'atmosphère en utilisant ces différentes technologies. Le grand rond blanc sur lequel est écrit “global a requirement” correspond, en gros, à la quantité qui sera nécessaire de retirer dans les scénarios les moins sobre, comme les scénarios PE et P4 présentés précédemment.</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Commençons par regarder les technologies pas cheres et que l'on maîtrise très bien; elles se situent donc en haut à gauche de ce graphe. Quelque chose qu'on sait bien faire, c'est construire en bois. Construire en bois et en fait une méthode pour stocker du carbone pendant la durée de vie du bâtiment donc mettons une centaine d'années.  De plus, construire en bois permet, d'une certaine manière, d'éviter des émissions dues à la fabrication du ciment, qui sont, à l’échelle mondiale, importantes (elles correspondent actuellement à 6% des émissions de gaz à effet de serre mondiale). Nous voyons néanmoins que le potentiel de cette pratique est très loin d'être à la hauteur des besoins. Deuxième chose que l'on sait bien faire : planter des arbres a un potentiel qui pourrait être important si on avait beaucoup beaucoup d'espace à notre disposition. Mais actuellement, en l'absence d'une chute drastique au niveau mondial de la consommation de viande, qui pourrait libérer une grande quantité d’espace, on ne peut pas avoir un potentiel qui soit considérable pour la reforestation. Pour fixer les idées, si la totalité de la population devenait végétalienne, on pourrait compenser environ 25% des émissions actuelles.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 Nous allons maintenant passer à des techniques pratique qui sont moins matures. Pour stocker du carbone dans le sol, on peut modifier les pratiques agricoles. En gros, toutes les pratiques agricoles qui vont conduire à une augmentation de la quantité de matière organique dans le sol sont  une manière de retirer du CO2 de l'atmosphère : agriculture de conservation (absence de labour, et couverture permanente des sols), et toutes les pratiques consistant à enrichir le sol en matière organique (compost, fumier). Il y a des débats concernant la quantité totale que l’on peut stocker dans le sol. Se pose également la question du relargage du CO2 dans l'atmosphère car si le réchauffement climatique se poursuit il est possible que certains écosystèmes ou sols se met à relarguer du carbone et non pas en stocker.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Les trois techniques que nous venons de regarder sont des technologies que l'on appelle des “no-regret technologies” (technologies sans regret). Autrement dit, si on les met en place cela n'a a priori pas d'effets négatifs, et plutot des effets positifs autres que sur le climat :  au pire on construit des maisons en bois, on plante des arbres (ce qui augmente la biodiversité), et on augmente la quantité de matière organique du sol, cela a de toute façon des effets bénéfiques du point de vue de l'agriculture.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les autres technologies je parle maintenant sont des technologies sur laquelle éventuellement il peut y avoir des effets secondaires problématiques, et qui pourraient s’avérer globalement contre-productives. D’abord, il existe une famille de technologies qui utilisent de la biomasse pour produire de l'énergie, et dans lesquelles, au lieu de regarder le relarger le CO2 dans l'atmosphère, on le stocke dans le sol ou sous le sol. Par exemple : on utilise du bois ou des résidus de culture pour fabriquer de la chaleur ou de l'électricité, et ensuite on stocke le CO2. Globalement, ce procédé peut conduire à des émissions négatives, car on a pris du CO2 de l’atmosphère, et on l’a stocké.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Une première méthode de stockage consiste à stocker le carbone dans le sol sous forme de biochar : la fabrication du biochar consiste en fait à ne pas brûler complètement la matière organique, et à former une espèce de charbon de bois. Il peut alors être stocké dans le sol en le mélangeant à de la terre. A priori cela permettrait d'enrichir en matière organique le sol et donc ce serait plutôt favorable du point de vue agricole, mais il existe néanmoins des interrogations par rapport à cette méthode : nous n'avons aucun recul pour des applications à grande échelle. Une autre méthode pour stocker le CO2 sera de le faire sous-sol c'est ce qu'on appelle les BECCS,  sur lesquelles je reviendrai spécifiquement dans la prochaine diapositive.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 La dernière technologie est celle de la capture directe du CO2 de l'air en utilisant des technologies telles que celle que vous voyez représentées. Il s'agit actuellement de technologies extrêmement chères et qui sont en degré de maturité relativement faible. Ces technologies n'ont pas été inclus dans les scénarios du GIEC il faut néanmoins avoir en tête que sont des technologies qui sont de toutes façons, indépendamment de leur prix, extrêmement energivores. Leur utilisation signifierait que à l'avenir, nos sociétés consacrerait une part importante de leur énergie uniquement pour extraire du CO2 de l'atmosphère. On peut noter que, dans ce type de technologies, on peut utiliser le CO2 capturer pour former un carburant liquide ou bien du gaz. Le prix attendu de tels carburants est 6 fois plus élevé que le kérosène. </a:t>
            </a:r>
            <a:endParaRPr/>
          </a:p>
          <a:p>
            <a:pPr marL="0" lvl="0" indent="0" algn="l" rtl="0">
              <a:spcBef>
                <a:spcPts val="0"/>
              </a:spcBef>
              <a:spcAft>
                <a:spcPts val="0"/>
              </a:spcAft>
              <a:buClr>
                <a:schemeClr val="dk1"/>
              </a:buClr>
              <a:buFont typeface="Arial"/>
              <a:buNone/>
            </a:pPr>
            <a:r>
              <a:rPr lang="fr-FR"/>
              <a:t>__________________________________________________________________________________________________________________________</a:t>
            </a:r>
            <a:endParaRPr/>
          </a:p>
          <a:p>
            <a:pPr marL="0" lvl="0" indent="0" algn="l" rtl="0">
              <a:spcBef>
                <a:spcPts val="0"/>
              </a:spcBef>
              <a:spcAft>
                <a:spcPts val="0"/>
              </a:spcAft>
              <a:buClr>
                <a:schemeClr val="dk1"/>
              </a:buClr>
              <a:buFont typeface="Arial"/>
              <a:buNone/>
            </a:pPr>
            <a:r>
              <a:rPr lang="fr-FR"/>
              <a:t>Un très bon article-bilan, dont est extrait le graphe principale, et qui résume toutes les possibilités et problèmes des technologies à émissions négatives:</a:t>
            </a:r>
            <a:endParaRPr/>
          </a:p>
          <a:p>
            <a:pPr marL="0" lvl="0" indent="0" algn="l" rtl="0">
              <a:spcBef>
                <a:spcPts val="0"/>
              </a:spcBef>
              <a:spcAft>
                <a:spcPts val="0"/>
              </a:spcAft>
              <a:buClr>
                <a:schemeClr val="dk1"/>
              </a:buClr>
              <a:buFont typeface="Arial"/>
              <a:buNone/>
            </a:pPr>
            <a:r>
              <a:rPr lang="fr-FR"/>
              <a:t>“NEGATONNES – AN INITIAL ASSESSMENT OF THE POTENTIAL FOR NEGATIVE EMISSION TECHNIQUES TO CONTRIBUTE SAFELY AND FAIRLY TO MEETING CARBON BUDGETS IN THE 21ST CENTURY”</a:t>
            </a:r>
            <a:endParaRPr/>
          </a:p>
          <a:p>
            <a:pPr marL="0" lvl="0" indent="0" algn="l" rtl="0">
              <a:spcBef>
                <a:spcPts val="0"/>
              </a:spcBef>
              <a:spcAft>
                <a:spcPts val="0"/>
              </a:spcAft>
              <a:buClr>
                <a:schemeClr val="dk1"/>
              </a:buClr>
              <a:buFont typeface="Arial"/>
              <a:buNone/>
            </a:pPr>
            <a:r>
              <a:rPr lang="fr-FR" u="sng">
                <a:solidFill>
                  <a:schemeClr val="hlink"/>
                </a:solidFill>
                <a:hlinkClick r:id="rId3"/>
              </a:rPr>
              <a:t>https://friendsoftheearth.uk/sites/default/files/downloads/negatonnes.pdf</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Sur les électrofuels:</a:t>
            </a:r>
            <a:endParaRPr/>
          </a:p>
          <a:p>
            <a:pPr marL="0" lvl="0" indent="0" algn="l" rtl="0">
              <a:spcBef>
                <a:spcPts val="0"/>
              </a:spcBef>
              <a:spcAft>
                <a:spcPts val="0"/>
              </a:spcAft>
              <a:buClr>
                <a:schemeClr val="dk1"/>
              </a:buClr>
              <a:buFont typeface="Arial"/>
              <a:buNone/>
            </a:pPr>
            <a:r>
              <a:rPr lang="fr-FR" u="sng">
                <a:solidFill>
                  <a:schemeClr val="hlink"/>
                </a:solidFill>
                <a:hlinkClick r:id="rId4"/>
              </a:rPr>
              <a:t>https://www.transportenvironment.org/sites/te/files/publications/2017_11_Cerulogy_study_What_role_electrofuels_final_0.pdf</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471" name="Google Shape;471;g6b910af2e4_1_16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887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8:notes"/>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De nombreux scientifiques émettent des critiques au sujet des BECCS. Ces critiques sont clairement exposées dans les rapports du GIEC, et en particulier dans celui sur l'utilisation des terres. La première critique que l'on peut émettre au sujet des BECCS est lié au fait qu’elles utilisent de la biomasse pour fonctionner. Ceci fait qu'elles peuvent rentrer en compétition avec l'alimentation. En effet, pour trouver de l'espace, on peut avoir besoin de déforester soit directement soit indirectement. Directement c'est en coupant de la forêt pour installer des BECCS; indirectement c'est en implantant des BECcS sur une zone qui était auparavant utilisée pour l'alimentation, obligeant ainsi les personnes qui veulent cultiver pour l'alimentation à aller déforester plus loin. La déforestation a bien entendu des conséquences importantes sur la biodiversité et est l'un des acteurs majeurs de sa réduction.  Enfin, pour que les BECCS soient rentables économiquement il faut utiliser des cultures gourmandes en eau et en intrants pour avoir une forte productivité. Cela a donc des conséquences sur les ressources en eau, sur la pollution des sols, et sur le bilan carbone du procédé. </a:t>
            </a:r>
            <a:endParaRPr/>
          </a:p>
          <a:p>
            <a:pPr marL="0" lvl="0" indent="0" algn="l" rtl="0">
              <a:spcBef>
                <a:spcPts val="0"/>
              </a:spcBef>
              <a:spcAft>
                <a:spcPts val="0"/>
              </a:spcAft>
              <a:buNone/>
            </a:pPr>
            <a:endParaRPr/>
          </a:p>
          <a:p>
            <a:pPr marL="0" lvl="0" indent="0" algn="l" rtl="0">
              <a:spcBef>
                <a:spcPts val="0"/>
              </a:spcBef>
              <a:spcAft>
                <a:spcPts val="0"/>
              </a:spcAft>
              <a:buNone/>
            </a:pPr>
            <a:r>
              <a:rPr lang="fr-FR"/>
              <a:t>Une seconde critique assez forte qui peut être émise sur les BECCS est que leurs émissions ne seraient finalement pas négatives. En effet, pour savoir si un procédé industriel a des émissions négatives, il faut comptabiliser l'ensemble de toutes les émissions qui ont lieu lors de lors du procédé, en comptant le transport, la consommation d'électricité, la fabrication des infrastructures, etc etc. On voit sur le graphe la représentation des émissions de CO2 par kilowattheure produit pour différentes technologies : On y voit les émissions de photovoltaïque, du solaire à concentration, de l'éolien, et du nucléaire. La grande barre centrale correspond au BECCS. On constate que la moyenne des émissions est effectivement négative mais que l’écart-type est énorme, et que certaines installations de  BECCS auraient a priori des émissions positives (!). Les BECCS dans des régions défavorables peuvent même avoir des émissions supérieures à une bonne vieille centrale à gaz ou a charbon sans stockage en sous-sol!! (ca ne se voit pas sur le graphe, qui ne montre que des fossiles avec stockage, mais c’est dit dans l’article).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FR"/>
              <a:t>Le troisième type de critiques qui sont émises concernent le problème spécifique du stockage de CO2 en sous-sol. Tout d’abord, il faut savoir qu’il y a des fuites de CO2 lors de l’injection, qui peuvent être assez importantes. Et, bien entendu, pour que cela ait un sens de stocker du CO2 en sous-sol, il faut pouvoir le stocker pendant plusieurs siècles. Or, il y a des fuites de CO2, et il faut utiliser des techniques chères pour limiter le taux de fuites. L’'autre question concerne l’esapce disponible en sous-sol pour stocker le CO2. Lorsque l'on regarde au niveau mondial, globalement, il y a assez de place pour stocker le CO2. Mais si on regarde un peu plus finement au niveau régional c'est un petit peu plus compliqué : si on avait besoin de stocker du CO2 en grande quantité, on pourrait avoir des régions qui n'ont pas à leur disposition de poche permettant de stocker du CO2; cela nécessiterait du coup de construire des grandes infrastructures transporter le CO2; vous imaginez bien que cela ne serait pas très favorable pour le bilan carbone global de la technologie.</a:t>
            </a:r>
            <a:endParaRPr/>
          </a:p>
          <a:p>
            <a:pPr marL="0" lvl="0" indent="0" algn="l" rtl="0">
              <a:spcBef>
                <a:spcPts val="0"/>
              </a:spcBef>
              <a:spcAft>
                <a:spcPts val="0"/>
              </a:spcAft>
              <a:buNone/>
            </a:pPr>
            <a:endParaRPr/>
          </a:p>
          <a:p>
            <a:pPr marL="0" lvl="0" indent="0" algn="l" rtl="0">
              <a:spcBef>
                <a:spcPts val="0"/>
              </a:spcBef>
              <a:spcAft>
                <a:spcPts val="0"/>
              </a:spcAft>
              <a:buNone/>
            </a:pPr>
            <a:r>
              <a:rPr lang="fr-FR"/>
              <a:t>Enfin les dernières critiques concernant les BECCS sont  que ce sont finalement des technologies très peu matures pour lesquelles on a extrêmement peu d'exemples d'usine en fonctionnement et de bilan carbone fiable. Il est donc très imprudent d'inclure ces technologies dans des scénarios pour maintenir la température à 1.5 degrés.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FR"/>
              <a:t>_____________________________________________________________________________________</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FR"/>
              <a:t>Source du graphe : “</a:t>
            </a:r>
            <a:r>
              <a:rPr lang="fr-FR" i="1"/>
              <a:t>Understanding future emissions from low-carbon power systems by integration of life-cycle assessment and integrated energy modelling</a:t>
            </a:r>
            <a:r>
              <a:rPr lang="fr-FR"/>
              <a:t>, M. Pehl et al., Nature Energy 2, 939 (2017)”. Un très bon papier qui fait le bilan des émissions de différentes technologies productrices d’énergie, dans une projection en 2050 dans un scénario 2°C. Dans ce graphe, plusieurs points intéressants pour comprendre:</a:t>
            </a:r>
            <a:endParaRPr/>
          </a:p>
          <a:p>
            <a:pPr marL="457200" lvl="0" indent="-317500" algn="l" rtl="0">
              <a:spcBef>
                <a:spcPts val="0"/>
              </a:spcBef>
              <a:spcAft>
                <a:spcPts val="0"/>
              </a:spcAft>
              <a:buSzPts val="1400"/>
              <a:buChar char="-"/>
            </a:pPr>
            <a:r>
              <a:rPr lang="fr-FR"/>
              <a:t>les boites grises correspondent aux résultats trouvés dans différents modèles et pour différentes régions; elles sont généralement supérieures au résultat montré, car le résultat montré est un résultat “optimisé” : les technologies sont utilisées dans les endroits favorables. </a:t>
            </a:r>
            <a:endParaRPr/>
          </a:p>
          <a:p>
            <a:pPr marL="457200" lvl="0" indent="-317500" algn="l" rtl="0">
              <a:spcBef>
                <a:spcPts val="0"/>
              </a:spcBef>
              <a:spcAft>
                <a:spcPts val="0"/>
              </a:spcAft>
              <a:buSzPts val="1400"/>
              <a:buChar char="-"/>
            </a:pPr>
            <a:r>
              <a:rPr lang="fr-FR"/>
              <a:t>- La très forte incertitude sur les bioenergies en général et les BECCS en particulier sont dues au émissions dues au changements d’affectation des sols (les LULUC), sur lesquelles les incertitudes sont très grandes.</a:t>
            </a:r>
            <a:endParaRPr/>
          </a:p>
          <a:p>
            <a:pPr marL="457200" lvl="0" indent="-317500" algn="l" rtl="0">
              <a:spcBef>
                <a:spcPts val="0"/>
              </a:spcBef>
              <a:spcAft>
                <a:spcPts val="0"/>
              </a:spcAft>
              <a:buSzPts val="1400"/>
              <a:buChar char="-"/>
            </a:pPr>
            <a:r>
              <a:rPr lang="fr-FR"/>
              <a:t>Les BECCS dans des régions défavorables peuvent même avoir des émissions supérieures à une bonne vieille centrale à gaz ou a charbon sans stogkage!! </a:t>
            </a:r>
            <a:endParaRPr/>
          </a:p>
          <a:p>
            <a:pPr marL="0" lvl="0" indent="0" algn="l" rtl="0">
              <a:spcBef>
                <a:spcPts val="0"/>
              </a:spcBef>
              <a:spcAft>
                <a:spcPts val="0"/>
              </a:spcAft>
              <a:buNone/>
            </a:pPr>
            <a:endParaRPr/>
          </a:p>
          <a:p>
            <a:pPr marL="0" lvl="0" indent="0" algn="l" rtl="0">
              <a:spcBef>
                <a:spcPts val="0"/>
              </a:spcBef>
              <a:spcAft>
                <a:spcPts val="0"/>
              </a:spcAft>
              <a:buNone/>
            </a:pPr>
            <a:r>
              <a:rPr lang="fr-FR"/>
              <a:t>L’exemple d’une usine à émission négative en France (projet) : “Bio-CCS (CPER Artenay) Faisabilité technique et économique Bilans environnementaux”</a:t>
            </a:r>
            <a:endParaRPr/>
          </a:p>
          <a:p>
            <a:pPr marL="0" lvl="0" indent="0" algn="l" rtl="0">
              <a:spcBef>
                <a:spcPts val="0"/>
              </a:spcBef>
              <a:spcAft>
                <a:spcPts val="0"/>
              </a:spcAft>
              <a:buNone/>
            </a:pPr>
            <a:r>
              <a:rPr lang="fr-FR" u="sng">
                <a:solidFill>
                  <a:schemeClr val="hlink"/>
                </a:solidFill>
                <a:hlinkClick r:id="rId3"/>
              </a:rPr>
              <a:t>https://docplayer.fr/41584230-Bio-ccs-cper-artenay-faisabilite-technique-et-economique-bilans-environnementaux.html</a:t>
            </a:r>
            <a:endParaRPr/>
          </a:p>
          <a:p>
            <a:pPr marL="0" lvl="0" indent="0" algn="l" rtl="0">
              <a:spcBef>
                <a:spcPts val="0"/>
              </a:spcBef>
              <a:spcAft>
                <a:spcPts val="0"/>
              </a:spcAft>
              <a:buNone/>
            </a:pPr>
            <a:endParaRPr/>
          </a:p>
          <a:p>
            <a:pPr marL="0" lvl="0" indent="0" algn="l" rtl="0">
              <a:spcBef>
                <a:spcPts val="0"/>
              </a:spcBef>
              <a:spcAft>
                <a:spcPts val="0"/>
              </a:spcAft>
              <a:buNone/>
            </a:pPr>
            <a:r>
              <a:rPr lang="fr-FR"/>
              <a:t>Un résumé plutot à charge sur les BECCS: “Six problems with BECCS”</a:t>
            </a:r>
            <a:endParaRPr/>
          </a:p>
          <a:p>
            <a:pPr marL="0" lvl="0" indent="0" algn="l" rtl="0">
              <a:spcBef>
                <a:spcPts val="0"/>
              </a:spcBef>
              <a:spcAft>
                <a:spcPts val="0"/>
              </a:spcAft>
              <a:buNone/>
            </a:pPr>
            <a:r>
              <a:rPr lang="fr-FR" u="sng">
                <a:solidFill>
                  <a:schemeClr val="hlink"/>
                </a:solidFill>
                <a:hlinkClick r:id="rId4"/>
              </a:rPr>
              <a:t>https://www.fern.org/fileadmin/uploads/fern/Documents/Fern%20BECCS%20briefing_0.pdf</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05" name="Google Shape;505;p8:notes"/>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22</a:t>
            </a:fld>
            <a:endParaRPr/>
          </a:p>
        </p:txBody>
      </p:sp>
    </p:spTree>
    <p:extLst>
      <p:ext uri="{BB962C8B-B14F-4D97-AF65-F5344CB8AC3E}">
        <p14:creationId xmlns:p14="http://schemas.microsoft.com/office/powerpoint/2010/main" val="168469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65a8f29ec4_0_3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65a8f29ec4_0_30: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Nous allons étudier maintenant la différence entre deux scénarios extrêmes, le scénario P1 et le scénario P4. Le scénario P4 est donc un scénario de croissance, avec adoption généralisée d’un style de vie intensif en énergie. Le scénario P1 est un scénario plus sobre en énergie, ce qui facilite la décarbonation de la production énergétique. Le scénario P1 exclut l’usage des BECCS. </a:t>
            </a:r>
            <a:endParaRPr/>
          </a:p>
          <a:p>
            <a:pPr marL="0" lvl="0" indent="0" algn="l" rtl="0">
              <a:spcBef>
                <a:spcPts val="0"/>
              </a:spcBef>
              <a:spcAft>
                <a:spcPts val="0"/>
              </a:spcAft>
              <a:buNone/>
            </a:pPr>
            <a:endParaRPr/>
          </a:p>
          <a:p>
            <a:pPr marL="0" lvl="0" indent="0" algn="l" rtl="0">
              <a:spcBef>
                <a:spcPts val="0"/>
              </a:spcBef>
              <a:spcAft>
                <a:spcPts val="0"/>
              </a:spcAft>
              <a:buNone/>
            </a:pPr>
            <a:r>
              <a:rPr lang="fr-FR"/>
              <a:t>____________________________________________________________________</a:t>
            </a:r>
            <a:endParaRPr/>
          </a:p>
          <a:p>
            <a:pPr marL="0" lvl="0" indent="0" algn="l" rtl="0">
              <a:spcBef>
                <a:spcPts val="0"/>
              </a:spcBef>
              <a:spcAft>
                <a:spcPts val="0"/>
              </a:spcAft>
              <a:buNone/>
            </a:pPr>
            <a:r>
              <a:rPr lang="fr-FR"/>
              <a:t>Source du tableau : rapport 1.5°C, résumé pour les décideurs. </a:t>
            </a:r>
            <a:endParaRPr/>
          </a:p>
        </p:txBody>
      </p:sp>
      <p:sp>
        <p:nvSpPr>
          <p:cNvPr id="520" name="Google Shape;520;g65a8f29ec4_0_30: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23</a:t>
            </a:fld>
            <a:endParaRPr/>
          </a:p>
        </p:txBody>
      </p:sp>
    </p:spTree>
    <p:extLst>
      <p:ext uri="{BB962C8B-B14F-4D97-AF65-F5344CB8AC3E}">
        <p14:creationId xmlns:p14="http://schemas.microsoft.com/office/powerpoint/2010/main" val="149335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65a8f29ec4_0_6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65a8f29ec4_0_62: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r-FR"/>
              <a:t>Un point commun à tous ces scénarios,  quels qu'ils soient, c'est la sortie très rapide du charbon. On voit que dans ces deux scénarios, en 2050, la consommation de charbon a chuté de 97 %. Dans le scénario P1, il y a même une chute de 80 % de la consommation de charbon en 2030, ce qui signifie une fermeture immédiate d'un très grand nombre de centrales à charbon.</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____________________________________________________________________</a:t>
            </a:r>
            <a:endParaRPr/>
          </a:p>
          <a:p>
            <a:pPr marL="0" lvl="0" indent="0" algn="l" rtl="0">
              <a:spcBef>
                <a:spcPts val="0"/>
              </a:spcBef>
              <a:spcAft>
                <a:spcPts val="0"/>
              </a:spcAft>
              <a:buClr>
                <a:schemeClr val="dk1"/>
              </a:buClr>
              <a:buFont typeface="Arial"/>
              <a:buNone/>
            </a:pPr>
            <a:r>
              <a:rPr lang="fr-FR"/>
              <a:t>Source du tableau : rapport 1.5°C, résumé pour les décideurs. </a:t>
            </a:r>
            <a:endParaRPr/>
          </a:p>
          <a:p>
            <a:pPr marL="0" lvl="0" indent="0" algn="l" rtl="0">
              <a:spcBef>
                <a:spcPts val="0"/>
              </a:spcBef>
              <a:spcAft>
                <a:spcPts val="0"/>
              </a:spcAft>
              <a:buNone/>
            </a:pPr>
            <a:endParaRPr/>
          </a:p>
        </p:txBody>
      </p:sp>
      <p:sp>
        <p:nvSpPr>
          <p:cNvPr id="539" name="Google Shape;539;g65a8f29ec4_0_62: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24</a:t>
            </a:fld>
            <a:endParaRPr/>
          </a:p>
        </p:txBody>
      </p:sp>
    </p:spTree>
    <p:extLst>
      <p:ext uri="{BB962C8B-B14F-4D97-AF65-F5344CB8AC3E}">
        <p14:creationId xmlns:p14="http://schemas.microsoft.com/office/powerpoint/2010/main" val="3655615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65a8f29ec4_0_7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65a8f29ec4_0_78: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r-FR"/>
              <a:t> Si on commence par le scénario P1 nous voyons qu'il est caractérisé par une sortie extrêmement rapide des énergies fossiles, puisque en 2050 nous serions à - 97 % par rapport à 2010, et également par une transition à marche forcée vers les énergies renouvelables puisque dès 2030 ce serait un taux de 60 % et de presque 80 % en 2050. Il s’agit donc d’une électrification extrêmement rapide de la société couplée à une transition vers les ENR. La transition vers les ENRs est également présente dans le scénario P4 mais avec une transition qui est qui est plus lente puisque dans ce scénario, nous avons une croissance de la consommation d'énergie, ce qui rend la transition vers les ENRs plus lente.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(clic) Dans ce scénario de croissance énergétique, les énergies fossile croissent fortement jusqu’en 2030, et ne décroissent que faiblement en 2050. Comment serait-il en théorie possible d'avoir une consommation d'énergie fossile relativement importante mais un maintien de la température du réchauffement en dessous de 1,5 degrés ?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r-FR"/>
              <a:t>(clic) Ce serait uniquement possible en utilisant une quantité considérable de BECCS: le chiffre utilisé est la valeur la plus haute estimée par les scientifiques qui ont estimé les quantités de BECCS qui seraient en théorie possible. Il faudrait également consacrer une quantité considérable d'espace aux bio-énergie. Le chiffre que l'on voit la correspond à la moitié des terres arables mondiale. Il faudrait également avoir une croissance du nucléaire,  parce que là on serait la presque du x 5 en nucléaire. Donc que ce scénario de croissance énergétique ne serait compatible qu’avec une utilisation massive et on peut dire déraisonnable des bioénergies et du stockage en sous-sol.</a:t>
            </a:r>
            <a:endParaRPr/>
          </a:p>
          <a:p>
            <a:pPr marL="0" lvl="0" indent="0" algn="l" rtl="0">
              <a:spcBef>
                <a:spcPts val="0"/>
              </a:spcBef>
              <a:spcAft>
                <a:spcPts val="0"/>
              </a:spcAft>
              <a:buClr>
                <a:schemeClr val="dk1"/>
              </a:buClr>
              <a:buFont typeface="Arial"/>
              <a:buNone/>
            </a:pPr>
            <a:r>
              <a:rPr lang="fr-FR"/>
              <a:t>____________________________________________________________________</a:t>
            </a:r>
            <a:endParaRPr/>
          </a:p>
          <a:p>
            <a:pPr marL="0" lvl="0" indent="0" algn="l" rtl="0">
              <a:spcBef>
                <a:spcPts val="0"/>
              </a:spcBef>
              <a:spcAft>
                <a:spcPts val="0"/>
              </a:spcAft>
              <a:buClr>
                <a:schemeClr val="dk1"/>
              </a:buClr>
              <a:buFont typeface="Arial"/>
              <a:buNone/>
            </a:pPr>
            <a:r>
              <a:rPr lang="fr-FR"/>
              <a:t>Source du tableau : rapport 1.5°C, résumé pour les décideurs. </a:t>
            </a:r>
            <a:endParaRPr/>
          </a:p>
          <a:p>
            <a:pPr marL="0" lvl="0" indent="0" algn="l" rtl="0">
              <a:spcBef>
                <a:spcPts val="0"/>
              </a:spcBef>
              <a:spcAft>
                <a:spcPts val="0"/>
              </a:spcAft>
              <a:buNone/>
            </a:pPr>
            <a:endParaRPr/>
          </a:p>
        </p:txBody>
      </p:sp>
      <p:sp>
        <p:nvSpPr>
          <p:cNvPr id="555" name="Google Shape;555;g65a8f29ec4_0_78: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25</a:t>
            </a:fld>
            <a:endParaRPr/>
          </a:p>
        </p:txBody>
      </p:sp>
    </p:spTree>
    <p:extLst>
      <p:ext uri="{BB962C8B-B14F-4D97-AF65-F5344CB8AC3E}">
        <p14:creationId xmlns:p14="http://schemas.microsoft.com/office/powerpoint/2010/main" val="203567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6b910af2e4_1_199: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(autre transparent permettant de montrer les mêmes données que précédemment, mais en montrant uniquement le P1). </a:t>
            </a:r>
            <a:endParaRPr/>
          </a:p>
        </p:txBody>
      </p:sp>
      <p:sp>
        <p:nvSpPr>
          <p:cNvPr id="594" name="Google Shape;594;g6b910af2e4_1_19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586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657ee8ac98_1_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657ee8ac98_1_8: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L’estimation de 10-13% provient du séminaire de Kevin Anderson.</a:t>
            </a:r>
            <a:endParaRPr/>
          </a:p>
          <a:p>
            <a:pPr marL="0" lvl="0" indent="0" algn="l" rtl="0">
              <a:lnSpc>
                <a:spcPct val="115000"/>
              </a:lnSpc>
              <a:spcBef>
                <a:spcPts val="1200"/>
              </a:spcBef>
              <a:spcAft>
                <a:spcPts val="0"/>
              </a:spcAft>
              <a:buClr>
                <a:schemeClr val="dk1"/>
              </a:buClr>
              <a:buSzPts val="1100"/>
              <a:buFont typeface="Arial"/>
              <a:buNone/>
            </a:pPr>
            <a:r>
              <a:rPr lang="fr-FR" sz="1100">
                <a:latin typeface="Arial"/>
                <a:ea typeface="Arial"/>
                <a:cs typeface="Arial"/>
                <a:sym typeface="Arial"/>
              </a:rPr>
              <a:t> « Can meaningful hope spring from revealing the depth of our climate failure?”, Kevin Anderson, Tyndall Center 2019.</a:t>
            </a:r>
            <a:r>
              <a:rPr lang="fr-FR" sz="1100">
                <a:uFill>
                  <a:noFill/>
                </a:uFill>
                <a:latin typeface="Arial"/>
                <a:ea typeface="Arial"/>
                <a:cs typeface="Arial"/>
                <a:sym typeface="Arial"/>
                <a:hlinkClick r:id="rId3"/>
              </a:rPr>
              <a:t> </a:t>
            </a:r>
            <a:r>
              <a:rPr lang="fr-FR" sz="1100" u="sng">
                <a:solidFill>
                  <a:schemeClr val="hlink"/>
                </a:solidFill>
                <a:latin typeface="Arial"/>
                <a:ea typeface="Arial"/>
                <a:cs typeface="Arial"/>
                <a:sym typeface="Arial"/>
                <a:hlinkClick r:id="rId3"/>
              </a:rPr>
              <a:t>https://www.youtube.com/watch?v=PJDrE8SoG1g&amp;feature=youtu.be</a:t>
            </a:r>
            <a:endParaRPr sz="1100" u="sng">
              <a:solidFill>
                <a:schemeClr val="hlink"/>
              </a:solidFill>
              <a:latin typeface="Arial"/>
              <a:ea typeface="Arial"/>
              <a:cs typeface="Arial"/>
              <a:sym typeface="Arial"/>
            </a:endParaRPr>
          </a:p>
          <a:p>
            <a:pPr marL="0" lvl="0" indent="0" algn="l" rtl="0">
              <a:spcBef>
                <a:spcPts val="1200"/>
              </a:spcBef>
              <a:spcAft>
                <a:spcPts val="0"/>
              </a:spcAft>
              <a:buNone/>
            </a:pPr>
            <a:endParaRPr/>
          </a:p>
          <a:p>
            <a:pPr marL="0" lvl="0" indent="0" algn="l" rtl="0">
              <a:spcBef>
                <a:spcPts val="0"/>
              </a:spcBef>
              <a:spcAft>
                <a:spcPts val="0"/>
              </a:spcAft>
              <a:buNone/>
            </a:pPr>
            <a:r>
              <a:rPr lang="fr-FR"/>
              <a:t> </a:t>
            </a:r>
            <a:endParaRPr/>
          </a:p>
        </p:txBody>
      </p:sp>
      <p:sp>
        <p:nvSpPr>
          <p:cNvPr id="620" name="Google Shape;620;g657ee8ac98_1_8: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27</a:t>
            </a:fld>
            <a:endParaRPr/>
          </a:p>
        </p:txBody>
      </p:sp>
    </p:spTree>
    <p:extLst>
      <p:ext uri="{BB962C8B-B14F-4D97-AF65-F5344CB8AC3E}">
        <p14:creationId xmlns:p14="http://schemas.microsoft.com/office/powerpoint/2010/main" val="103789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6b910af2e4_1_23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6b910af2e4_1_235: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6b910af2e4_1_235: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28</a:t>
            </a:fld>
            <a:endParaRPr/>
          </a:p>
        </p:txBody>
      </p:sp>
    </p:spTree>
    <p:extLst>
      <p:ext uri="{BB962C8B-B14F-4D97-AF65-F5344CB8AC3E}">
        <p14:creationId xmlns:p14="http://schemas.microsoft.com/office/powerpoint/2010/main" val="648722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657ee8ac98_3_9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657ee8ac98_3_91:notes"/>
          <p:cNvSpPr txBox="1">
            <a:spLocks noGrp="1"/>
          </p:cNvSpPr>
          <p:nvPr>
            <p:ph type="body" idx="1"/>
          </p:nvPr>
        </p:nvSpPr>
        <p:spPr>
          <a:xfrm>
            <a:off x="709930" y="4861435"/>
            <a:ext cx="5679440" cy="4605570"/>
          </a:xfrm>
          <a:prstGeom prst="rect">
            <a:avLst/>
          </a:prstGeom>
          <a:noFill/>
          <a:ln>
            <a:noFill/>
          </a:ln>
        </p:spPr>
        <p:txBody>
          <a:bodyPr spcFirstLastPara="1" wrap="square" lIns="97200" tIns="48600" rIns="97200" bIns="48600" anchor="t" anchorCtr="0">
            <a:noAutofit/>
          </a:bodyPr>
          <a:lstStyle/>
          <a:p>
            <a:pPr marL="0" lvl="0" indent="0" algn="l" rtl="0">
              <a:lnSpc>
                <a:spcPct val="80000"/>
              </a:lnSpc>
              <a:spcBef>
                <a:spcPts val="100"/>
              </a:spcBef>
              <a:spcAft>
                <a:spcPts val="0"/>
              </a:spcAft>
              <a:buClr>
                <a:schemeClr val="dk1"/>
              </a:buClr>
              <a:buSzPts val="300"/>
              <a:buFont typeface="Arial"/>
              <a:buNone/>
            </a:pPr>
            <a:r>
              <a:rPr lang="fr-FR"/>
              <a:t>80 % de notre énergie primaire vient du fossile. En gros, à l’échelle mondiale, on se déplace au pétrole, on produit notre électricité au charbon, et on se chauffe au gaz.</a:t>
            </a:r>
            <a:endParaRPr/>
          </a:p>
          <a:p>
            <a:pPr marL="0" lvl="0" indent="0" algn="l" rtl="0">
              <a:lnSpc>
                <a:spcPct val="80000"/>
              </a:lnSpc>
              <a:spcBef>
                <a:spcPts val="100"/>
              </a:spcBef>
              <a:spcAft>
                <a:spcPts val="0"/>
              </a:spcAft>
              <a:buClr>
                <a:schemeClr val="dk1"/>
              </a:buClr>
              <a:buSzPts val="300"/>
              <a:buFont typeface="Arial"/>
              <a:buNone/>
            </a:pPr>
            <a:r>
              <a:rPr lang="fr-FR"/>
              <a:t>Et les ENRs, qui ne produisent qu’une petite partie de ce total, ne viennent pas se substituer aux autres, mais s’ajouter aux autres : la consommation de charbon n’a jamais diminué, même après la découverte des gisements de pétrole. C’est la même chose pour les ENRs.</a:t>
            </a:r>
            <a:endParaRPr/>
          </a:p>
          <a:p>
            <a:pPr marL="0" lvl="0" indent="0" algn="l" rtl="0">
              <a:lnSpc>
                <a:spcPct val="80000"/>
              </a:lnSpc>
              <a:spcBef>
                <a:spcPts val="100"/>
              </a:spcBef>
              <a:spcAft>
                <a:spcPts val="0"/>
              </a:spcAft>
              <a:buClr>
                <a:schemeClr val="dk1"/>
              </a:buClr>
              <a:buSzPts val="300"/>
              <a:buFont typeface="Arial"/>
              <a:buNone/>
            </a:pPr>
            <a:endParaRPr/>
          </a:p>
          <a:p>
            <a:pPr marL="0" lvl="0" indent="0" algn="l" rtl="0">
              <a:lnSpc>
                <a:spcPct val="80000"/>
              </a:lnSpc>
              <a:spcBef>
                <a:spcPts val="100"/>
              </a:spcBef>
              <a:spcAft>
                <a:spcPts val="0"/>
              </a:spcAft>
              <a:buClr>
                <a:schemeClr val="dk1"/>
              </a:buClr>
              <a:buSzPts val="300"/>
              <a:buFont typeface="Arial"/>
              <a:buNone/>
            </a:pPr>
            <a:endParaRPr/>
          </a:p>
          <a:p>
            <a:pPr marL="0" lvl="0" indent="0" algn="l" rtl="0">
              <a:lnSpc>
                <a:spcPct val="80000"/>
              </a:lnSpc>
              <a:spcBef>
                <a:spcPts val="100"/>
              </a:spcBef>
              <a:spcAft>
                <a:spcPts val="0"/>
              </a:spcAft>
              <a:buClr>
                <a:schemeClr val="dk1"/>
              </a:buClr>
              <a:buSzPts val="300"/>
              <a:buFont typeface="Arial"/>
              <a:buNone/>
            </a:pPr>
            <a:endParaRPr/>
          </a:p>
          <a:p>
            <a:pPr marL="0" lvl="0" indent="0" algn="l" rtl="0">
              <a:lnSpc>
                <a:spcPct val="80000"/>
              </a:lnSpc>
              <a:spcBef>
                <a:spcPts val="100"/>
              </a:spcBef>
              <a:spcAft>
                <a:spcPts val="0"/>
              </a:spcAft>
              <a:buClr>
                <a:schemeClr val="dk1"/>
              </a:buClr>
              <a:buSzPts val="300"/>
              <a:buFont typeface="Arial"/>
              <a:buNone/>
            </a:pPr>
            <a:r>
              <a:rPr lang="fr-FR" b="1"/>
              <a:t>COMPLEMENTS (par avenir Climatique)</a:t>
            </a:r>
            <a:endParaRPr b="1"/>
          </a:p>
          <a:p>
            <a:pPr marL="0" lvl="0" indent="0" algn="l" rtl="0">
              <a:lnSpc>
                <a:spcPct val="80000"/>
              </a:lnSpc>
              <a:spcBef>
                <a:spcPts val="100"/>
              </a:spcBef>
              <a:spcAft>
                <a:spcPts val="0"/>
              </a:spcAft>
              <a:buClr>
                <a:schemeClr val="dk1"/>
              </a:buClr>
              <a:buSzPts val="300"/>
              <a:buFont typeface="Arial"/>
              <a:buNone/>
            </a:pPr>
            <a:r>
              <a:rPr lang="fr-FR">
                <a:solidFill>
                  <a:schemeClr val="dk1"/>
                </a:solidFill>
              </a:rPr>
              <a:t>C’est si beau l’énergie. Mais, combien en consomme-t-on ?</a:t>
            </a:r>
            <a:endParaRPr>
              <a:solidFill>
                <a:schemeClr val="dk1"/>
              </a:solidFill>
            </a:endParaRPr>
          </a:p>
          <a:p>
            <a:pPr marL="0" lvl="0" indent="0" algn="l" rtl="0">
              <a:lnSpc>
                <a:spcPct val="80000"/>
              </a:lnSpc>
              <a:spcBef>
                <a:spcPts val="100"/>
              </a:spcBef>
              <a:spcAft>
                <a:spcPts val="0"/>
              </a:spcAft>
              <a:buClr>
                <a:schemeClr val="dk1"/>
              </a:buClr>
              <a:buSzPts val="300"/>
              <a:buFont typeface="Arial"/>
              <a:buNone/>
            </a:pPr>
            <a:r>
              <a:rPr lang="fr-FR">
                <a:solidFill>
                  <a:schemeClr val="dk1"/>
                </a:solidFill>
              </a:rPr>
              <a:t>Ce graphique représente la consommation d’énergie dans le monde.</a:t>
            </a:r>
            <a:endParaRPr>
              <a:solidFill>
                <a:schemeClr val="dk1"/>
              </a:solidFill>
            </a:endParaRPr>
          </a:p>
          <a:p>
            <a:pPr marL="0" lvl="0" indent="0" algn="l" rtl="0">
              <a:lnSpc>
                <a:spcPct val="80000"/>
              </a:lnSpc>
              <a:spcBef>
                <a:spcPts val="100"/>
              </a:spcBef>
              <a:spcAft>
                <a:spcPts val="0"/>
              </a:spcAft>
              <a:buClr>
                <a:schemeClr val="dk1"/>
              </a:buClr>
              <a:buSzPts val="300"/>
              <a:buFont typeface="Arial"/>
              <a:buNone/>
            </a:pPr>
            <a:r>
              <a:rPr lang="fr-FR">
                <a:solidFill>
                  <a:schemeClr val="dk1"/>
                </a:solidFill>
              </a:rPr>
              <a:t>-   	 L’axe horizontal représente le temps et l’axe vertical la consommation de différentes sources d’énergie pour l’année considérée. On parle bien de sources d’énergie ou d’« énergie primaire », ce qui correspond à ce qu’on trouve directement dans la nature. On ne trouvera donc pas l’électricité ou l’essence sur ce graphique car il n’existe pas de gisements d’électricité ou d’essence dans la nature. Electricité ou essence sont des formes d’énergie utilisées par le consommateur on les appelle des énergies finales.</a:t>
            </a:r>
            <a:endParaRPr>
              <a:solidFill>
                <a:schemeClr val="dk1"/>
              </a:solidFill>
            </a:endParaRPr>
          </a:p>
          <a:p>
            <a:pPr marL="0" lvl="0" indent="0" algn="l" rtl="0">
              <a:lnSpc>
                <a:spcPct val="80000"/>
              </a:lnSpc>
              <a:spcBef>
                <a:spcPts val="100"/>
              </a:spcBef>
              <a:spcAft>
                <a:spcPts val="0"/>
              </a:spcAft>
              <a:buClr>
                <a:schemeClr val="dk1"/>
              </a:buClr>
              <a:buSzPts val="300"/>
              <a:buFont typeface="Arial"/>
              <a:buNone/>
            </a:pPr>
            <a:r>
              <a:rPr lang="fr-FR">
                <a:solidFill>
                  <a:schemeClr val="dk1"/>
                </a:solidFill>
              </a:rPr>
              <a:t>En revanche, sur ce graphique on trouve l’uranium, le vent, le pétrole, etc.</a:t>
            </a:r>
            <a:endParaRPr>
              <a:solidFill>
                <a:schemeClr val="dk1"/>
              </a:solidFill>
            </a:endParaRPr>
          </a:p>
          <a:p>
            <a:pPr marL="0" lvl="0" indent="0" algn="l" rtl="0">
              <a:lnSpc>
                <a:spcPct val="80000"/>
              </a:lnSpc>
              <a:spcBef>
                <a:spcPts val="100"/>
              </a:spcBef>
              <a:spcAft>
                <a:spcPts val="0"/>
              </a:spcAft>
              <a:buClr>
                <a:schemeClr val="dk1"/>
              </a:buClr>
              <a:buSzPts val="300"/>
              <a:buFont typeface="Arial"/>
              <a:buNone/>
            </a:pPr>
            <a:r>
              <a:rPr lang="fr-FR">
                <a:solidFill>
                  <a:schemeClr val="dk1"/>
                </a:solidFill>
              </a:rPr>
              <a:t>Le pétrole étant la principale source d’énergie utilisée actuellement, toutes les autres formes d’énergie lui sont rapportées. Par exemple, on considère que brûler une tonne de charbon libère la même énergie que brûler 0,66 tonne de pétrole. La consommation s’exprime ainsi en Tonnes Equivalent Pétrole (prononcez « tèpe »), en l’occurrence ici, en milliards de tep.</a:t>
            </a:r>
            <a:endParaRPr>
              <a:solidFill>
                <a:schemeClr val="dk1"/>
              </a:solidFill>
            </a:endParaRPr>
          </a:p>
          <a:p>
            <a:pPr marL="0" lvl="0" indent="0" algn="l" rtl="0">
              <a:lnSpc>
                <a:spcPct val="80000"/>
              </a:lnSpc>
              <a:spcBef>
                <a:spcPts val="100"/>
              </a:spcBef>
              <a:spcAft>
                <a:spcPts val="0"/>
              </a:spcAft>
              <a:buClr>
                <a:schemeClr val="dk1"/>
              </a:buClr>
              <a:buSzPts val="300"/>
              <a:buFont typeface="Arial"/>
              <a:buNone/>
            </a:pPr>
            <a:r>
              <a:rPr lang="fr-FR">
                <a:solidFill>
                  <a:schemeClr val="dk1"/>
                </a:solidFill>
              </a:rPr>
              <a:t>La consommation du monde en 2014, s’élevait à environ 13,7 Gigatep soit 13,7 milliards de tonnes équivalent pétrole. C’est l’équivalent de 180 milliards de cyclistes pédalant 7/7j - 24/24h.</a:t>
            </a:r>
            <a:endParaRPr>
              <a:solidFill>
                <a:schemeClr val="dk1"/>
              </a:solidFill>
            </a:endParaRPr>
          </a:p>
          <a:p>
            <a:pPr marL="0" lvl="0" indent="0" algn="l" rtl="0">
              <a:lnSpc>
                <a:spcPct val="80000"/>
              </a:lnSpc>
              <a:spcBef>
                <a:spcPts val="100"/>
              </a:spcBef>
              <a:spcAft>
                <a:spcPts val="0"/>
              </a:spcAft>
              <a:buClr>
                <a:schemeClr val="dk1"/>
              </a:buClr>
              <a:buSzPts val="300"/>
              <a:buFont typeface="Arial"/>
              <a:buNone/>
            </a:pPr>
            <a:r>
              <a:rPr lang="fr-FR">
                <a:solidFill>
                  <a:schemeClr val="dk1"/>
                </a:solidFill>
              </a:rPr>
              <a:t> </a:t>
            </a:r>
            <a:endParaRPr/>
          </a:p>
          <a:p>
            <a:pPr marL="0" lvl="0" indent="-76200" algn="l" rtl="0">
              <a:lnSpc>
                <a:spcPct val="80000"/>
              </a:lnSpc>
              <a:spcBef>
                <a:spcPts val="500"/>
              </a:spcBef>
              <a:spcAft>
                <a:spcPts val="0"/>
              </a:spcAft>
              <a:buClr>
                <a:schemeClr val="dk1"/>
              </a:buClr>
              <a:buSzPts val="1200"/>
              <a:buFont typeface="Calibri"/>
              <a:buAutoNum type="arabicPeriod"/>
            </a:pPr>
            <a:r>
              <a:rPr lang="fr-FR"/>
              <a:t>Le pétrole représente à lui seul 1/3 de la consommation d’énergie de l’humanité. Sa consommation n’a jamais baissée. Il sert essentiellement à faire rouler les voitures et voler les avions.</a:t>
            </a:r>
            <a:endParaRPr/>
          </a:p>
          <a:p>
            <a:pPr marL="0" lvl="0" indent="-76200" algn="l" rtl="0">
              <a:lnSpc>
                <a:spcPct val="80000"/>
              </a:lnSpc>
              <a:spcBef>
                <a:spcPts val="500"/>
              </a:spcBef>
              <a:spcAft>
                <a:spcPts val="0"/>
              </a:spcAft>
              <a:buClr>
                <a:schemeClr val="dk1"/>
              </a:buClr>
              <a:buSzPts val="1200"/>
              <a:buFont typeface="Calibri"/>
              <a:buAutoNum type="arabicPeriod"/>
            </a:pPr>
            <a:r>
              <a:rPr lang="fr-FR"/>
              <a:t>Il est suivi du charbon, avec 1/4 de la consommation d’énergie de l’humanité. Au passage, la quantité de charbon consommée à une année correspond à l’épaisseur noire à l’année considérée (c’est un graphiques d’aires empilées). On remarque ainsi que la consommation de charbon n’a jamais baissée non plus… Il sert essentiellement à produire de l’électricité.</a:t>
            </a:r>
            <a:endParaRPr/>
          </a:p>
          <a:p>
            <a:pPr marL="0" lvl="0" indent="-76200" algn="l" rtl="0">
              <a:lnSpc>
                <a:spcPct val="80000"/>
              </a:lnSpc>
              <a:spcBef>
                <a:spcPts val="500"/>
              </a:spcBef>
              <a:spcAft>
                <a:spcPts val="0"/>
              </a:spcAft>
              <a:buClr>
                <a:schemeClr val="dk1"/>
              </a:buClr>
              <a:buSzPts val="1200"/>
              <a:buFont typeface="Calibri"/>
              <a:buAutoNum type="arabicPeriod"/>
            </a:pPr>
            <a:r>
              <a:rPr lang="fr-FR"/>
              <a:t>Vient ensuite le gaz, pour 1/5 (même principe, la quantité de gaz consommée à une année correspond à l’épaisseur bleue pâle de l’année considérée).  Sa consommation n’a pas baissée non plus… Il sert surtout à se chauffer et produire de l’électricité</a:t>
            </a:r>
            <a:endParaRPr/>
          </a:p>
          <a:p>
            <a:pPr marL="0" lvl="0" indent="-76200" algn="l" rtl="0">
              <a:lnSpc>
                <a:spcPct val="80000"/>
              </a:lnSpc>
              <a:spcBef>
                <a:spcPts val="500"/>
              </a:spcBef>
              <a:spcAft>
                <a:spcPts val="0"/>
              </a:spcAft>
              <a:buClr>
                <a:schemeClr val="dk1"/>
              </a:buClr>
              <a:buSzPts val="1200"/>
              <a:buFont typeface="Calibri"/>
              <a:buAutoNum type="arabicPeriod"/>
            </a:pPr>
            <a:r>
              <a:rPr lang="fr-FR"/>
              <a:t>Pétrole, charbon et gaz = 1/3, 1/4 et 1/5, facile à retenir non ? Le total donne dans les 83%. La réponse à la question du début est donc plus de 80%. L’humanité utilise donc essentiellement des ressources fossiles.</a:t>
            </a:r>
            <a:endParaRPr/>
          </a:p>
          <a:p>
            <a:pPr marL="0" lvl="0" indent="-76200" algn="l" rtl="0">
              <a:lnSpc>
                <a:spcPct val="80000"/>
              </a:lnSpc>
              <a:spcBef>
                <a:spcPts val="500"/>
              </a:spcBef>
              <a:spcAft>
                <a:spcPts val="0"/>
              </a:spcAft>
              <a:buClr>
                <a:schemeClr val="dk1"/>
              </a:buClr>
              <a:buSzPts val="1200"/>
              <a:buFont typeface="Calibri"/>
              <a:buAutoNum type="arabicPeriod"/>
            </a:pPr>
            <a:r>
              <a:rPr lang="fr-FR"/>
              <a:t>Vient ensuite le bois, encore largement utilisé dans le monde pour se chauffer. Sa consommation semble a peu près constante, probablement qu’on ne saurait pas en consommer plus sans faire disparaître les forêts (cela demande confirmation, d’où l’emploi de « probablement » et du conditionnel).</a:t>
            </a:r>
            <a:endParaRPr/>
          </a:p>
          <a:p>
            <a:pPr marL="0" lvl="0" indent="-76200" algn="l" rtl="0">
              <a:lnSpc>
                <a:spcPct val="80000"/>
              </a:lnSpc>
              <a:spcBef>
                <a:spcPts val="500"/>
              </a:spcBef>
              <a:spcAft>
                <a:spcPts val="0"/>
              </a:spcAft>
              <a:buClr>
                <a:schemeClr val="dk1"/>
              </a:buClr>
              <a:buSzPts val="1200"/>
              <a:buFont typeface="Calibri"/>
              <a:buAutoNum type="arabicPeriod"/>
            </a:pPr>
            <a:r>
              <a:rPr lang="fr-FR"/>
              <a:t>Vient ensuite le nucléaire, uniquement pour produire de l’électricité</a:t>
            </a:r>
            <a:endParaRPr/>
          </a:p>
          <a:p>
            <a:pPr marL="0" lvl="0" indent="-76200" algn="l" rtl="0">
              <a:lnSpc>
                <a:spcPct val="80000"/>
              </a:lnSpc>
              <a:spcBef>
                <a:spcPts val="500"/>
              </a:spcBef>
              <a:spcAft>
                <a:spcPts val="0"/>
              </a:spcAft>
              <a:buClr>
                <a:schemeClr val="dk1"/>
              </a:buClr>
              <a:buSzPts val="1200"/>
              <a:buFont typeface="Calibri"/>
              <a:buAutoNum type="arabicPeriod"/>
            </a:pPr>
            <a:r>
              <a:rPr lang="fr-FR"/>
              <a:t>Viennent ensuite les barrages, encore pour produire de l’électricité</a:t>
            </a:r>
            <a:endParaRPr/>
          </a:p>
          <a:p>
            <a:pPr marL="0" lvl="0" indent="-76200" algn="l" rtl="0">
              <a:lnSpc>
                <a:spcPct val="80000"/>
              </a:lnSpc>
              <a:spcBef>
                <a:spcPts val="500"/>
              </a:spcBef>
              <a:spcAft>
                <a:spcPts val="0"/>
              </a:spcAft>
              <a:buClr>
                <a:schemeClr val="dk1"/>
              </a:buClr>
              <a:buSzPts val="1200"/>
              <a:buFont typeface="Calibri"/>
              <a:buAutoNum type="arabicPeriod"/>
            </a:pPr>
            <a:r>
              <a:rPr lang="fr-FR"/>
              <a:t>Viennent enfin toutes les autres énergies renouvelables (« EnR », prononcé « E - N - R »), à savoir par ordre décroissant d’importance (d’après BP Statistical Review 2009) :</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Géothermie</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Brûler les ordures (oui M’sieurs-Dames, c’est compté dans renouvelables et ça en représente même 20% !)</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Biocarburants</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Biogaz</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Solaire thermique</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Eolien (10% du total des renouvelables)</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Photovoltaïque (donc les panneaux solaires. Ca ne fait qu’1% des renouvelables)</a:t>
            </a:r>
            <a:endParaRPr/>
          </a:p>
          <a:p>
            <a:pPr marL="787400" lvl="1" indent="-317500" algn="l" rtl="0">
              <a:lnSpc>
                <a:spcPct val="80000"/>
              </a:lnSpc>
              <a:spcBef>
                <a:spcPts val="500"/>
              </a:spcBef>
              <a:spcAft>
                <a:spcPts val="0"/>
              </a:spcAft>
              <a:buClr>
                <a:schemeClr val="dk1"/>
              </a:buClr>
              <a:buSzPts val="1200"/>
              <a:buFont typeface="Calibri"/>
              <a:buAutoNum type="arabicPeriod"/>
            </a:pPr>
            <a:r>
              <a:rPr lang="fr-FR"/>
              <a:t>Energie des marées</a:t>
            </a:r>
            <a:endParaRPr/>
          </a:p>
          <a:p>
            <a:pPr marL="787400" lvl="1" indent="-266700" algn="l" rtl="0">
              <a:lnSpc>
                <a:spcPct val="80000"/>
              </a:lnSpc>
              <a:spcBef>
                <a:spcPts val="500"/>
              </a:spcBef>
              <a:spcAft>
                <a:spcPts val="0"/>
              </a:spcAft>
              <a:buClr>
                <a:schemeClr val="dk1"/>
              </a:buClr>
              <a:buSzPts val="300"/>
              <a:buFont typeface="Arial"/>
              <a:buNone/>
            </a:pPr>
            <a:r>
              <a:rPr lang="fr-FR"/>
              <a:t>Bref, ces 8 sources d’énergies, ensemble, font moins de 2% de la consommation d’énergie de l’humanité en 2011… Alors que juste le pétrole tout seul fait 1/3 ! Par ailleurs, il a fallu plus de 50 ans pour qu’il atteigne cette taille, et il est de très très loin plus pratique que toutes les autres sources d’énergie renouvelables citées. Pensez-vous donc que ces dernières soient capables de le remplacer à court terme ?</a:t>
            </a:r>
            <a:endParaRPr/>
          </a:p>
          <a:p>
            <a:pPr marL="0" lvl="0" indent="-76200" algn="l" rtl="0">
              <a:lnSpc>
                <a:spcPct val="80000"/>
              </a:lnSpc>
              <a:spcBef>
                <a:spcPts val="500"/>
              </a:spcBef>
              <a:spcAft>
                <a:spcPts val="0"/>
              </a:spcAft>
              <a:buClr>
                <a:schemeClr val="dk1"/>
              </a:buClr>
              <a:buSzPts val="1200"/>
              <a:buFont typeface="Calibri"/>
              <a:buAutoNum type="arabicPeriod"/>
            </a:pPr>
            <a:r>
              <a:rPr lang="fr-FR"/>
              <a:t>Depuis la révolution industrielle (1860 environ), la population a été multipliée par 7, et la consommation d’énergie par 15.  Chaque humain consomme donc en moyenne plus de 2 fois plus d’énergie. Par ailleurs, chaque « nouvelle » source d’énergie s’ajoute aux précédentes, sans la remplacer. Par exemple, le pétrole n’a jamais remplacé le charbon, le nucléaire et les EnR n’ont jamais remplacé les énergies fossiles, etc.</a:t>
            </a:r>
            <a:endParaRPr/>
          </a:p>
          <a:p>
            <a:pPr marL="0" lvl="0" indent="0" algn="l" rtl="0">
              <a:lnSpc>
                <a:spcPct val="80000"/>
              </a:lnSpc>
              <a:spcBef>
                <a:spcPts val="500"/>
              </a:spcBef>
              <a:spcAft>
                <a:spcPts val="0"/>
              </a:spcAft>
              <a:buClr>
                <a:schemeClr val="dk1"/>
              </a:buClr>
              <a:buSzPts val="300"/>
              <a:buFont typeface="Calibri"/>
              <a:buNone/>
            </a:pPr>
            <a:endParaRPr/>
          </a:p>
          <a:p>
            <a:pPr marL="0" lvl="0" indent="0" algn="l" rtl="0">
              <a:lnSpc>
                <a:spcPct val="80000"/>
              </a:lnSpc>
              <a:spcBef>
                <a:spcPts val="500"/>
              </a:spcBef>
              <a:spcAft>
                <a:spcPts val="0"/>
              </a:spcAft>
              <a:buClr>
                <a:schemeClr val="dk1"/>
              </a:buClr>
              <a:buSzPts val="300"/>
              <a:buFont typeface="Arial"/>
              <a:buNone/>
            </a:pPr>
            <a:r>
              <a:rPr lang="fr-FR"/>
              <a:t>Hormis le nucléaire et le photovoltaïque (panneaux solaires), toutes les sources d’énergies sont connues depuis la haute antiquité. Par exemple, le mot « pétrole » vient du latin « Petra Oleum » qui signifie « huile de roche ». Finalement, on n’a « seulement » découvert de nouveaux moyens (comme la machine à vapeur ou le moteur à combustion) d’utiliser les sources d’énergies connues depuis toujours. Pas très encourageant pour trouver une super nouvelle source d’énergie miracle tout ça…</a:t>
            </a:r>
            <a:endParaRPr/>
          </a:p>
          <a:p>
            <a:pPr marL="0" lvl="0" indent="0" algn="l" rtl="0">
              <a:lnSpc>
                <a:spcPct val="80000"/>
              </a:lnSpc>
              <a:spcBef>
                <a:spcPts val="500"/>
              </a:spcBef>
              <a:spcAft>
                <a:spcPts val="0"/>
              </a:spcAft>
              <a:buClr>
                <a:schemeClr val="dk1"/>
              </a:buClr>
              <a:buSzPts val="300"/>
              <a:buFont typeface="Arial"/>
              <a:buNone/>
            </a:pPr>
            <a:r>
              <a:rPr lang="fr-FR"/>
              <a:t>Le graphe a été construit par Avenir Climatique (Julien Marcinkowski) sur la base des données de l’outil </a:t>
            </a:r>
            <a:r>
              <a:rPr lang="fr-FR" i="1"/>
              <a:t>The Shift Project Data Portal</a:t>
            </a:r>
            <a:r>
              <a:rPr lang="fr-FR"/>
              <a:t>  (http://www.tsp-data-portal.org/Energy-Production-Statistics.aspx) qui résultent elles-mêmes de la compilation de nombreuses sources reconnues. La courbe pour le bois a été reconstituée sur la base de l’</a:t>
            </a:r>
            <a:r>
              <a:rPr lang="fr-FR" i="1"/>
              <a:t>Exxon Mobil 2013’s Outlook for Energy</a:t>
            </a:r>
            <a:r>
              <a:rPr lang="fr-FR"/>
              <a:t>, http://www.exxonmobil.com/Corporate/Files/news_pub_eo2013.pdf, page 48</a:t>
            </a:r>
            <a:endParaRPr/>
          </a:p>
          <a:p>
            <a:pPr marL="0" marR="0" lvl="0" indent="0" algn="l" rtl="0">
              <a:lnSpc>
                <a:spcPct val="70000"/>
              </a:lnSpc>
              <a:spcBef>
                <a:spcPts val="400"/>
              </a:spcBef>
              <a:spcAft>
                <a:spcPts val="0"/>
              </a:spcAft>
              <a:buClr>
                <a:schemeClr val="dk1"/>
              </a:buClr>
              <a:buSzPts val="300"/>
              <a:buFont typeface="Arial"/>
              <a:buNone/>
            </a:pPr>
            <a:r>
              <a:rPr lang="fr-FR"/>
              <a:t>	</a:t>
            </a:r>
            <a:endParaRPr>
              <a:solidFill>
                <a:srgbClr val="3366CC"/>
              </a:solidFill>
            </a:endParaRPr>
          </a:p>
        </p:txBody>
      </p:sp>
      <p:sp>
        <p:nvSpPr>
          <p:cNvPr id="650" name="Google Shape;650;g657ee8ac98_3_91:notes"/>
          <p:cNvSpPr txBox="1">
            <a:spLocks noGrp="1"/>
          </p:cNvSpPr>
          <p:nvPr>
            <p:ph type="sldNum" idx="12"/>
          </p:nvPr>
        </p:nvSpPr>
        <p:spPr>
          <a:xfrm>
            <a:off x="4021294" y="9721094"/>
            <a:ext cx="3076363" cy="511730"/>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29</a:t>
            </a:fld>
            <a:endParaRPr sz="1500"/>
          </a:p>
        </p:txBody>
      </p:sp>
    </p:spTree>
    <p:extLst>
      <p:ext uri="{BB962C8B-B14F-4D97-AF65-F5344CB8AC3E}">
        <p14:creationId xmlns:p14="http://schemas.microsoft.com/office/powerpoint/2010/main" val="91480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3:notes"/>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3:notes"/>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extLst>
      <p:ext uri="{BB962C8B-B14F-4D97-AF65-F5344CB8AC3E}">
        <p14:creationId xmlns:p14="http://schemas.microsoft.com/office/powerpoint/2010/main" val="1746572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657ee8ac98_3_133:notes"/>
          <p:cNvSpPr txBox="1">
            <a:spLocks noGrp="1"/>
          </p:cNvSpPr>
          <p:nvPr>
            <p:ph type="sldNum" idx="12"/>
          </p:nvPr>
        </p:nvSpPr>
        <p:spPr>
          <a:xfrm>
            <a:off x="4021294" y="9721094"/>
            <a:ext cx="3076363" cy="511730"/>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30</a:t>
            </a:fld>
            <a:endParaRPr sz="1500"/>
          </a:p>
        </p:txBody>
      </p:sp>
      <p:sp>
        <p:nvSpPr>
          <p:cNvPr id="693" name="Google Shape;693;g657ee8ac98_3_13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4" name="Google Shape;694;g657ee8ac98_3_133:notes"/>
          <p:cNvSpPr txBox="1">
            <a:spLocks noGrp="1"/>
          </p:cNvSpPr>
          <p:nvPr>
            <p:ph type="body" idx="1"/>
          </p:nvPr>
        </p:nvSpPr>
        <p:spPr>
          <a:xfrm>
            <a:off x="709930" y="4861435"/>
            <a:ext cx="5679440" cy="4605570"/>
          </a:xfrm>
          <a:prstGeom prst="rect">
            <a:avLst/>
          </a:prstGeom>
          <a:noFill/>
          <a:ln>
            <a:noFill/>
          </a:ln>
        </p:spPr>
        <p:txBody>
          <a:bodyPr spcFirstLastPara="1" wrap="square" lIns="97200" tIns="48600" rIns="97200" bIns="48600" anchor="t" anchorCtr="0">
            <a:noAutofit/>
          </a:bodyPr>
          <a:lstStyle/>
          <a:p>
            <a:pPr marL="0" lvl="0" indent="0" algn="just" rtl="0">
              <a:lnSpc>
                <a:spcPct val="80000"/>
              </a:lnSpc>
              <a:spcBef>
                <a:spcPts val="200"/>
              </a:spcBef>
              <a:spcAft>
                <a:spcPts val="0"/>
              </a:spcAft>
              <a:buClr>
                <a:schemeClr val="dk1"/>
              </a:buClr>
              <a:buSzPts val="700"/>
              <a:buFont typeface="Arial"/>
              <a:buNone/>
            </a:pPr>
            <a:r>
              <a:rPr lang="fr-FR"/>
              <a:t>Les énergies fossiles sont concentrées et faciles à exploiter. Les ENRS sont très diluées; cela nécessite donc de très grosses infrastructures; de plus, les deux principales (solaire/éolien), sont intermittentes. </a:t>
            </a:r>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r>
              <a:rPr lang="fr-FR" b="1"/>
              <a:t>COMPLEMENTS -(par AVENIR CLIMATIQUE)</a:t>
            </a:r>
            <a:endParaRPr b="1"/>
          </a:p>
          <a:p>
            <a:pPr marL="0" lvl="0" indent="0" algn="just" rtl="0">
              <a:lnSpc>
                <a:spcPct val="80000"/>
              </a:lnSpc>
              <a:spcBef>
                <a:spcPts val="200"/>
              </a:spcBef>
              <a:spcAft>
                <a:spcPts val="0"/>
              </a:spcAft>
              <a:buClr>
                <a:schemeClr val="dk1"/>
              </a:buClr>
              <a:buSzPts val="700"/>
              <a:buFont typeface="Arial"/>
              <a:buNone/>
            </a:pPr>
            <a:r>
              <a:rPr lang="fr-FR">
                <a:solidFill>
                  <a:schemeClr val="dk1"/>
                </a:solidFill>
              </a:rPr>
              <a:t>Du coup, par quoi pourrait-on bien remplacer les énergies fossiles ? Nous allons voir ça sur ce schéma sur lequel nous t’avons placé 2 axes : l’axe horizontal représente la « concentration » d’une énergie, en gros c’est la puissance que peut fournir cette source d’énergie divisée par la surface utilisée au sol par les infrastructures qui l’utilisent. Plus une source est concentrée, plus elle fournit une puissance élevée sur une toute petite surface, ce qui la rend d’autant plus intéressante. L’axe vertical représente quant à lui la « facilité » d’exploitation. Cette échelle est subjective et s’utilise plutôt pour classer les énergies les unes par rapport aux autres. Nous vous proposons donc de placer les différentes sources d’énergie sur ce graphique. Plus une énergie est située à droite et en haut, plus c’est une bonne candidate pour remplacer les énergies fossiles.</a:t>
            </a:r>
            <a:endParaRPr>
              <a:solidFill>
                <a:schemeClr val="dk1"/>
              </a:solidFill>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r>
              <a:rPr lang="fr-FR">
                <a:solidFill>
                  <a:schemeClr val="dk1"/>
                </a:solidFill>
              </a:rPr>
              <a:t>Commençons par l’énergie solaire. </a:t>
            </a:r>
            <a:r>
              <a:rPr lang="fr-FR"/>
              <a:t>L</a:t>
            </a:r>
            <a:r>
              <a:rPr lang="fr-FR">
                <a:solidFill>
                  <a:schemeClr val="dk1"/>
                </a:solidFill>
              </a:rPr>
              <a:t>a taille d’un terrain de tennis de panneaux solaires fournit en moyenne en France la même puissance électrique que brûler 33 cl de pétrole chaque heure. Même si en moyenne dans le monde c’est un peu meilleur, l’énergie solaire est relativement peu concentrée. Par ailleurs, les panneaux solaires produisent de l’électricité, or on ne sait absolument pas la stocker à grande échelle ni la transporter sur de très longues distances. Du coup, comment faire pour avoir de l’électricité la nuit ou par temps nuageux ? La question reste entière et l’énergie solaire semble finalement plutôt difficile à mettre en œuvre.</a:t>
            </a:r>
            <a:endParaRPr>
              <a:solidFill>
                <a:schemeClr val="dk1"/>
              </a:solidFill>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r>
              <a:rPr lang="fr-FR">
                <a:solidFill>
                  <a:schemeClr val="dk1"/>
                </a:solidFill>
              </a:rPr>
              <a:t>L’énergie éolienne produit de même de l’électricité de manière variable, uniquement lorsqu’il y a du vent. Même combat que le solaire. Et compte tenu de l’espace qu’il faut laisser entre les éoliennes, elle peut même être moins concentrée.</a:t>
            </a:r>
            <a:endParaRPr>
              <a:solidFill>
                <a:schemeClr val="dk1"/>
              </a:solidFill>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r>
              <a:rPr lang="fr-FR">
                <a:solidFill>
                  <a:schemeClr val="dk1"/>
                </a:solidFill>
              </a:rPr>
              <a:t>Concernant l’énergie hydraulique, elle est aussi </a:t>
            </a:r>
            <a:r>
              <a:rPr lang="fr-FR"/>
              <a:t>en principe peu concentrée, mais la construction de gros barrages permet de la concentrer. </a:t>
            </a:r>
            <a:r>
              <a:rPr lang="fr-FR">
                <a:solidFill>
                  <a:schemeClr val="dk1"/>
                </a:solidFill>
              </a:rPr>
              <a:t>Les barrages permettent cependant de produire de l’électricité à la demande, c’est très pratique. On peut encore en construire dans le monde, pour peu qu’on accepte de sacrifier l’écosystème des futures vallées inondées et de déplacer la population qui y vit.</a:t>
            </a:r>
            <a:endParaRPr>
              <a:solidFill>
                <a:schemeClr val="dk1"/>
              </a:solidFill>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r>
              <a:rPr lang="fr-FR">
                <a:solidFill>
                  <a:schemeClr val="dk1"/>
                </a:solidFill>
              </a:rPr>
              <a:t>La géothermie se place à peu près comme les barrages et n’est pas disponible partout.</a:t>
            </a:r>
            <a:endParaRPr>
              <a:solidFill>
                <a:schemeClr val="dk1"/>
              </a:solidFill>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r>
              <a:rPr lang="fr-FR">
                <a:solidFill>
                  <a:schemeClr val="dk1"/>
                </a:solidFill>
              </a:rPr>
              <a:t>Concernant la biomasse, symbolisée par les sapins, nous avons plusieurs choses : d’abord le bois, qui est déjà globalement surexploité dans le monde. Ensuite, le biogaz, produit à partir de fermentation de matière organique. Le biogaz est limité par le volume de déchets agricoles qu’on peut rassembler. Enfin, les agro-carburants, qui sont limités par les surfaces agricoles qu’ils demandent et peuvent rentrer en conflit avec les besoins alimentaires et favoriser la déforestation. Certains agro-carburants ont également des rendements très limités : ils produisent à peine plus d’énergie que l’énergie qu’il a fallu utiliser pour les cultiver. En bref, la biomasse est une énergie plutôt concentrée mais difficile à exploiter.</a:t>
            </a:r>
            <a:endParaRPr>
              <a:solidFill>
                <a:schemeClr val="dk1"/>
              </a:solidFill>
            </a:endParaRPr>
          </a:p>
          <a:p>
            <a:pPr marL="0" lvl="0" indent="0" algn="just" rtl="0">
              <a:lnSpc>
                <a:spcPct val="80000"/>
              </a:lnSpc>
              <a:spcBef>
                <a:spcPts val="200"/>
              </a:spcBef>
              <a:spcAft>
                <a:spcPts val="0"/>
              </a:spcAft>
              <a:buClr>
                <a:schemeClr val="dk1"/>
              </a:buClr>
              <a:buSzPts val="700"/>
              <a:buFont typeface="Arial"/>
              <a:buNone/>
            </a:pPr>
            <a:endParaRPr/>
          </a:p>
          <a:p>
            <a:pPr marL="0" lvl="0" indent="0" algn="just" rtl="0">
              <a:lnSpc>
                <a:spcPct val="80000"/>
              </a:lnSpc>
              <a:spcBef>
                <a:spcPts val="200"/>
              </a:spcBef>
              <a:spcAft>
                <a:spcPts val="0"/>
              </a:spcAft>
              <a:buClr>
                <a:schemeClr val="dk1"/>
              </a:buClr>
              <a:buSzPts val="700"/>
              <a:buFont typeface="Arial"/>
              <a:buNone/>
            </a:pPr>
            <a:r>
              <a:rPr lang="fr-FR">
                <a:solidFill>
                  <a:schemeClr val="dk1"/>
                </a:solidFill>
              </a:rPr>
              <a:t>Nous avons enfin le nucléaire, qui est l’énergie la plus concentrée que nous connaissons. </a:t>
            </a:r>
            <a:r>
              <a:rPr lang="fr-FR"/>
              <a:t>L</a:t>
            </a:r>
            <a:r>
              <a:rPr lang="fr-FR">
                <a:solidFill>
                  <a:schemeClr val="dk1"/>
                </a:solidFill>
              </a:rPr>
              <a:t>a gestion des déchets </a:t>
            </a:r>
            <a:r>
              <a:rPr lang="fr-FR"/>
              <a:t>est une problématique; la technicité de l’exploitation en est une autre</a:t>
            </a:r>
            <a:r>
              <a:rPr lang="fr-FR">
                <a:solidFill>
                  <a:schemeClr val="dk1"/>
                </a:solidFill>
              </a:rPr>
              <a:t>. Au final, elle reste relativement difficile à mettre en œuvre. Enfin, le principal combustible utilisé, l’uranium, est lui aussi une ressource non renouvelable</a:t>
            </a:r>
            <a:r>
              <a:rPr lang="fr-FR"/>
              <a:t>, posera, sur le très long terme des problèmes de ressources. </a:t>
            </a:r>
            <a:endParaRPr/>
          </a:p>
          <a:p>
            <a:pPr marL="0" lvl="0" indent="0" algn="l" rtl="0">
              <a:lnSpc>
                <a:spcPct val="80000"/>
              </a:lnSpc>
              <a:spcBef>
                <a:spcPts val="200"/>
              </a:spcBef>
              <a:spcAft>
                <a:spcPts val="0"/>
              </a:spcAft>
              <a:buClr>
                <a:schemeClr val="dk1"/>
              </a:buClr>
              <a:buSzPts val="700"/>
              <a:buFont typeface="Calibri"/>
              <a:buNone/>
            </a:pPr>
            <a:endParaRPr/>
          </a:p>
          <a:p>
            <a:pPr marL="0" lvl="0" indent="0" algn="l" rtl="0">
              <a:lnSpc>
                <a:spcPct val="80000"/>
              </a:lnSpc>
              <a:spcBef>
                <a:spcPts val="200"/>
              </a:spcBef>
              <a:spcAft>
                <a:spcPts val="0"/>
              </a:spcAft>
              <a:buClr>
                <a:schemeClr val="dk1"/>
              </a:buClr>
              <a:buSzPts val="700"/>
              <a:buFont typeface="Arial"/>
              <a:buNone/>
            </a:pPr>
            <a:r>
              <a:rPr lang="fr-FR"/>
              <a:t/>
            </a:r>
            <a:br>
              <a:rPr lang="fr-FR"/>
            </a:br>
            <a:r>
              <a:rPr lang="fr-FR" b="1" u="sng"/>
              <a:t>Précisions: </a:t>
            </a:r>
            <a:endParaRPr/>
          </a:p>
          <a:p>
            <a:pPr marL="0" lvl="0" indent="0" algn="l" rtl="0">
              <a:lnSpc>
                <a:spcPct val="80000"/>
              </a:lnSpc>
              <a:spcBef>
                <a:spcPts val="200"/>
              </a:spcBef>
              <a:spcAft>
                <a:spcPts val="0"/>
              </a:spcAft>
              <a:buClr>
                <a:schemeClr val="dk1"/>
              </a:buClr>
              <a:buSzPts val="700"/>
              <a:buFont typeface="Arial"/>
              <a:buNone/>
            </a:pPr>
            <a:r>
              <a:rPr lang="fr-FR" i="1"/>
              <a:t>Solaire à concentration : </a:t>
            </a:r>
            <a:r>
              <a:rPr lang="fr-FR"/>
              <a:t>Le solaire à concentration consiste à utiliser des miroirs pour concentrer l’énergie solaire reçue sur un terrain vers un tuyau ou une tour contenant un liquide qui va ainsi être chauffée. Si ce liquide est de l’eau, on produit de la vapeur qui sert à faire tourner une turbine et produire de l’électricité. On peut également chauffer d’autres types de liquides qui permettent de stocker la chaleur et de vaporiser ensuite de l’eau à la demande pour produire l’électricité.</a:t>
            </a:r>
            <a:endParaRPr/>
          </a:p>
          <a:p>
            <a:pPr marL="0" lvl="0" indent="0" algn="l" rtl="0">
              <a:lnSpc>
                <a:spcPct val="80000"/>
              </a:lnSpc>
              <a:spcBef>
                <a:spcPts val="200"/>
              </a:spcBef>
              <a:spcAft>
                <a:spcPts val="0"/>
              </a:spcAft>
              <a:buClr>
                <a:schemeClr val="dk1"/>
              </a:buClr>
              <a:buSzPts val="700"/>
              <a:buFont typeface="Arial"/>
              <a:buNone/>
            </a:pPr>
            <a:r>
              <a:rPr lang="fr-FR"/>
              <a:t>Avantage de ces systèmes : ils peuvent s’implanter dans des déserts où ils ne dérangent pas grand monde, ils sont moins soumis à l’intermittence car peuvent stocker une partie de la chaleur reçue.</a:t>
            </a:r>
            <a:endParaRPr/>
          </a:p>
          <a:p>
            <a:pPr marL="0" lvl="0" indent="0" algn="l" rtl="0">
              <a:lnSpc>
                <a:spcPct val="80000"/>
              </a:lnSpc>
              <a:spcBef>
                <a:spcPts val="200"/>
              </a:spcBef>
              <a:spcAft>
                <a:spcPts val="0"/>
              </a:spcAft>
              <a:buClr>
                <a:schemeClr val="dk1"/>
              </a:buClr>
              <a:buSzPts val="700"/>
              <a:buFont typeface="Arial"/>
              <a:buNone/>
            </a:pPr>
            <a:r>
              <a:rPr lang="fr-FR"/>
              <a:t>Pour produire l’électricité consommée en France, il faudrait couvrir de miroirs 0,2 % du Sahara environ.</a:t>
            </a:r>
            <a:endParaRPr/>
          </a:p>
          <a:p>
            <a:pPr marL="0" lvl="0" indent="0" algn="l" rtl="0">
              <a:lnSpc>
                <a:spcPct val="80000"/>
              </a:lnSpc>
              <a:spcBef>
                <a:spcPts val="200"/>
              </a:spcBef>
              <a:spcAft>
                <a:spcPts val="0"/>
              </a:spcAft>
              <a:buClr>
                <a:schemeClr val="dk1"/>
              </a:buClr>
              <a:buSzPts val="700"/>
              <a:buFont typeface="Arial"/>
              <a:buNone/>
            </a:pPr>
            <a:r>
              <a:rPr lang="fr-FR"/>
              <a:t/>
            </a:r>
            <a:br>
              <a:rPr lang="fr-FR"/>
            </a:br>
            <a:r>
              <a:rPr lang="fr-FR" i="1"/>
              <a:t>Déforestation : </a:t>
            </a:r>
            <a:r>
              <a:rPr lang="fr-FR"/>
              <a:t>La foret mondiale est déjà en régression. On peut donc penser qu’il n’y a pas beaucoup de marge pour accroitre la quantité de bois utilisable comme énergie. Ce constat est toutefois à nuancer par le fait qu’une partie significative de la déforestation vient de défrichage agricole (le bois est brûlé pour faire de la place à des champs mais pas utilisé comme chauffage) : si le défrichage s’arrête, peut-être y a-t-il possibilité d’utiliser un peu plus de bois pour le chauffage ? Dans certains pays toutefois, c’est déjà l’utilisation du bois pour le chauffage ou la cuisson qui génère de la déforestation.</a:t>
            </a:r>
            <a:endParaRPr/>
          </a:p>
          <a:p>
            <a:pPr marL="0" lvl="0" indent="0" algn="l" rtl="0">
              <a:lnSpc>
                <a:spcPct val="80000"/>
              </a:lnSpc>
              <a:spcBef>
                <a:spcPts val="200"/>
              </a:spcBef>
              <a:spcAft>
                <a:spcPts val="0"/>
              </a:spcAft>
              <a:buClr>
                <a:schemeClr val="dk1"/>
              </a:buClr>
              <a:buSzPts val="700"/>
              <a:buFont typeface="Calibri"/>
              <a:buNone/>
            </a:pPr>
            <a:endParaRPr/>
          </a:p>
          <a:p>
            <a:pPr marL="0" lvl="0" indent="0" algn="l" rtl="0">
              <a:lnSpc>
                <a:spcPct val="80000"/>
              </a:lnSpc>
              <a:spcBef>
                <a:spcPts val="200"/>
              </a:spcBef>
              <a:spcAft>
                <a:spcPts val="0"/>
              </a:spcAft>
              <a:buClr>
                <a:schemeClr val="dk1"/>
              </a:buClr>
              <a:buSzPts val="700"/>
              <a:buFont typeface="Arial"/>
              <a:buNone/>
            </a:pPr>
            <a:r>
              <a:rPr lang="fr-FR"/>
              <a:t>- on ne pourra jamais récolter l’intégralité du bois qui pousse en France : cela demanderait de rammasser la moindre brindille et surtout, une part des forêts est située dans des endroits peu accessibles ou d’exploitation difficile (en montagne notamment).</a:t>
            </a:r>
            <a:endParaRPr/>
          </a:p>
          <a:p>
            <a:pPr marL="0" lvl="0" indent="0" algn="l" rtl="0">
              <a:lnSpc>
                <a:spcPct val="80000"/>
              </a:lnSpc>
              <a:spcBef>
                <a:spcPts val="200"/>
              </a:spcBef>
              <a:spcAft>
                <a:spcPts val="0"/>
              </a:spcAft>
              <a:buClr>
                <a:schemeClr val="dk1"/>
              </a:buClr>
              <a:buSzPts val="700"/>
              <a:buFont typeface="Arial"/>
              <a:buNone/>
            </a:pPr>
            <a:r>
              <a:rPr lang="fr-FR"/>
              <a:t>- on ne brûlera pas tout le bois. L’essentiel du bois récolté en forêt est utilisé comme matériaux : certains sont sciés pour faire diverses planches ou madriers (charpentes de maisons, meubles massifs, tonneaux, palettes, parquets, caisses, etc.), d’autres sont broyés pour faire des panneaux (aggloméré, OSB, MDF, qui servent beaucoup en construction, dans les meubles, pour le parquet) ou  de la pâte à papier. Très peu de bois est directement brûlé en bois énergie après la récolte, l’essentiel provient des déchets des scieries (“produits connexes” :  chutes, sciures, écorces).</a:t>
            </a:r>
            <a:endParaRPr/>
          </a:p>
          <a:p>
            <a:pPr marL="0" lvl="0" indent="0" algn="l" rtl="0">
              <a:lnSpc>
                <a:spcPct val="80000"/>
              </a:lnSpc>
              <a:spcBef>
                <a:spcPts val="200"/>
              </a:spcBef>
              <a:spcAft>
                <a:spcPts val="0"/>
              </a:spcAft>
              <a:buClr>
                <a:schemeClr val="dk1"/>
              </a:buClr>
              <a:buSzPts val="700"/>
              <a:buFont typeface="Arial"/>
              <a:buNone/>
            </a:pPr>
            <a:r>
              <a:rPr lang="fr-FR"/>
              <a:t/>
            </a:r>
            <a:br>
              <a:rPr lang="fr-FR"/>
            </a:br>
            <a:r>
              <a:rPr lang="fr-FR" i="1"/>
              <a:t>Hydraulique</a:t>
            </a:r>
            <a:r>
              <a:rPr lang="fr-FR" i="0"/>
              <a:t> :</a:t>
            </a:r>
            <a:r>
              <a:rPr lang="fr-FR"/>
              <a:t> il y a 2 types de manière de produire de l’électricité :</a:t>
            </a:r>
            <a:endParaRPr/>
          </a:p>
          <a:p>
            <a:pPr marL="0" lvl="0" indent="0" algn="l" rtl="0">
              <a:lnSpc>
                <a:spcPct val="80000"/>
              </a:lnSpc>
              <a:spcBef>
                <a:spcPts val="200"/>
              </a:spcBef>
              <a:spcAft>
                <a:spcPts val="0"/>
              </a:spcAft>
              <a:buClr>
                <a:schemeClr val="dk1"/>
              </a:buClr>
              <a:buSzPts val="700"/>
              <a:buFont typeface="Arial"/>
              <a:buNone/>
            </a:pPr>
            <a:r>
              <a:rPr lang="fr-FR"/>
              <a:t>- Avec un barrage qui retient l’eau d’une vallée : l’eau est canalisée par un tuyau qui récupère l’eau du réservoir et l’amène à une turbine électrique située en contrebas du barrage (plus la turbine est basse par rapport au barrage, plus on a de puissance). Généralement, le barrage ne fonctionne pas en continu : on l’allume et on l’arrête à la demande et il faut parfois lui laisser le temps de se remplir.</a:t>
            </a:r>
            <a:endParaRPr/>
          </a:p>
          <a:p>
            <a:pPr marL="0" lvl="0" indent="0" algn="l" rtl="0">
              <a:lnSpc>
                <a:spcPct val="80000"/>
              </a:lnSpc>
              <a:spcBef>
                <a:spcPts val="200"/>
              </a:spcBef>
              <a:spcAft>
                <a:spcPts val="0"/>
              </a:spcAft>
              <a:buClr>
                <a:schemeClr val="dk1"/>
              </a:buClr>
              <a:buSzPts val="700"/>
              <a:buFont typeface="Arial"/>
              <a:buNone/>
            </a:pPr>
            <a:r>
              <a:rPr lang="fr-FR"/>
              <a:t>- Avec des installations “fil de l’eau” : il s’agit de centrales installées en bord de fleuve ou de rivière avec une turbine entraînée en permanence par l’eau. Ce système produit de plus faibles quantités d’électricité que les barrages (moins de pression) mais en permanence.</a:t>
            </a:r>
            <a:endParaRPr/>
          </a:p>
          <a:p>
            <a:pPr marL="0" lvl="0" indent="0" algn="l" rtl="0">
              <a:lnSpc>
                <a:spcPct val="80000"/>
              </a:lnSpc>
              <a:spcBef>
                <a:spcPts val="200"/>
              </a:spcBef>
              <a:spcAft>
                <a:spcPts val="0"/>
              </a:spcAft>
              <a:buClr>
                <a:schemeClr val="dk1"/>
              </a:buClr>
              <a:buSzPts val="700"/>
              <a:buFont typeface="Arial"/>
              <a:buNone/>
            </a:pPr>
            <a:r>
              <a:rPr lang="fr-FR"/>
              <a:t>Par rapport au potentiel théorique de l’hydraulique (récupérer la moindre goutte d’eau qui tombe sur les montagne), le potentiel réaliste est beaucoup plus faible. L’installation de barrage nécessite de pouvoir installer un barrage dans une vallée (qu’on inonde) avec une bonne pente en bout de vallée pour pouvoir faire descendre l’eau en contrebas avant la turbine. Le centrale fil de l’eau sont beaucoup plus souples mais produisent beaucoup moins d’énergie (l’essentiel de l’énergie de l’eau se situe dans les zones où il y a de fortes différences d’altitudes : les montagnes).</a:t>
            </a:r>
            <a:endParaRPr/>
          </a:p>
          <a:p>
            <a:pPr marL="0" lvl="0" indent="0" algn="l" rtl="0">
              <a:lnSpc>
                <a:spcPct val="80000"/>
              </a:lnSpc>
              <a:spcBef>
                <a:spcPts val="200"/>
              </a:spcBef>
              <a:spcAft>
                <a:spcPts val="0"/>
              </a:spcAft>
              <a:buClr>
                <a:schemeClr val="dk1"/>
              </a:buClr>
              <a:buSzPts val="700"/>
              <a:buFont typeface="Arial"/>
              <a:buNone/>
            </a:pPr>
            <a:r>
              <a:rPr lang="fr-FR"/>
              <a:t>De plus, il serait difficile actuellement d’implanter un barrage sans avoir d’opposition au projet (on inonde une vallée).</a:t>
            </a:r>
            <a:endParaRPr/>
          </a:p>
          <a:p>
            <a:pPr marL="0" lvl="0" indent="0" algn="l" rtl="0">
              <a:lnSpc>
                <a:spcPct val="80000"/>
              </a:lnSpc>
              <a:spcBef>
                <a:spcPts val="200"/>
              </a:spcBef>
              <a:spcAft>
                <a:spcPts val="0"/>
              </a:spcAft>
              <a:buClr>
                <a:schemeClr val="dk1"/>
              </a:buClr>
              <a:buSzPts val="700"/>
              <a:buFont typeface="Arial"/>
              <a:buNone/>
            </a:pPr>
            <a:r>
              <a:rPr lang="fr-FR"/>
              <a:t>Pour toutes ces raisons, on estime que la production hydroélectrique est aujourd’hui en France quasiment à son maximum pratique.</a:t>
            </a:r>
            <a:endParaRPr/>
          </a:p>
          <a:p>
            <a:pPr marL="0" lvl="0" indent="0" algn="l" rtl="0">
              <a:lnSpc>
                <a:spcPct val="80000"/>
              </a:lnSpc>
              <a:spcBef>
                <a:spcPts val="200"/>
              </a:spcBef>
              <a:spcAft>
                <a:spcPts val="0"/>
              </a:spcAft>
              <a:buClr>
                <a:schemeClr val="dk1"/>
              </a:buClr>
              <a:buSzPts val="700"/>
              <a:buFont typeface="Arial"/>
              <a:buNone/>
            </a:pPr>
            <a:r>
              <a:rPr lang="fr-FR"/>
              <a:t/>
            </a:r>
            <a:br>
              <a:rPr lang="fr-FR"/>
            </a:br>
            <a:r>
              <a:rPr lang="fr-FR" i="1"/>
              <a:t>Eolien et photovoltaïque :</a:t>
            </a:r>
            <a:r>
              <a:rPr lang="fr-FR"/>
              <a:t> la première limite est la place : on ne mettra pas des éoliens et du photovoltaïque partout en France. Cela dit, il suffirait de couvrir quelques pour cent du territoire français pour produire l’équivalent de la consommation électrique (couvrir tous les toîts de photovoltaïque par exemple), sachant toutefois que toutes les zones ne sont pas également intéressantes : il y a des zones avec très peu de vent et d’autres avec très peu de soleil.</a:t>
            </a:r>
            <a:endParaRPr/>
          </a:p>
          <a:p>
            <a:pPr marL="0" lvl="0" indent="0" algn="l" rtl="0">
              <a:lnSpc>
                <a:spcPct val="80000"/>
              </a:lnSpc>
              <a:spcBef>
                <a:spcPts val="200"/>
              </a:spcBef>
              <a:spcAft>
                <a:spcPts val="0"/>
              </a:spcAft>
              <a:buClr>
                <a:schemeClr val="dk1"/>
              </a:buClr>
              <a:buSzPts val="700"/>
              <a:buFont typeface="Arial"/>
              <a:buNone/>
            </a:pPr>
            <a:r>
              <a:rPr lang="fr-FR"/>
              <a:t>L’autre soucis est l’intermittence de la production, le fait que l’on ne produit que quand il y a du soleil ou du vent. Cela oblige les électriciens à avoir également en place des centrales électriques qui peuvent compenser cette intermittence en produisant de l’électricité de manière opposée pour “lisser” la production. Si l’éolien produit un jour 2, le lendemain 5 et le surlendemain 1 et qu’on consomme 6 par jour, il faut une centrale en face qui produise, sur commande, 4 le premier jour, puis 1 puis 5. Ce type de centrale qui produisent sur commande ce sont les barrages hydroélectriques et les centrales à énergie fossile (qu’on cherche à limiter pour le climat). En ce sens, la capacité du photovoltaïque et de l’éolien est limitée vraisemblablement à entre 10 et 20 % de la production actuelle par le potentiel des barrages en France (qui font 10 % de l’électricité). Pour produire plus que cela, il faut envisager du stockage, ce qui est coûteux et génère des pertes (environ un tiers de pertes).</a:t>
            </a:r>
            <a:endParaRPr/>
          </a:p>
          <a:p>
            <a:pPr marL="0" lvl="0" indent="0" algn="l" rtl="0">
              <a:lnSpc>
                <a:spcPct val="80000"/>
              </a:lnSpc>
              <a:spcBef>
                <a:spcPts val="200"/>
              </a:spcBef>
              <a:spcAft>
                <a:spcPts val="0"/>
              </a:spcAft>
              <a:buClr>
                <a:schemeClr val="dk1"/>
              </a:buClr>
              <a:buSzPts val="700"/>
              <a:buFont typeface="Calibri"/>
              <a:buNone/>
            </a:pPr>
            <a:endParaRPr i="0" u="none"/>
          </a:p>
          <a:p>
            <a:pPr marL="0" lvl="0" indent="0" algn="l" rtl="0">
              <a:lnSpc>
                <a:spcPct val="80000"/>
              </a:lnSpc>
              <a:spcBef>
                <a:spcPts val="200"/>
              </a:spcBef>
              <a:spcAft>
                <a:spcPts val="0"/>
              </a:spcAft>
              <a:buClr>
                <a:schemeClr val="dk1"/>
              </a:buClr>
              <a:buSzPts val="700"/>
              <a:buFont typeface="Arial"/>
              <a:buNone/>
            </a:pPr>
            <a:r>
              <a:rPr lang="fr-FR" i="1" u="none"/>
              <a:t>Agro carburants : </a:t>
            </a:r>
            <a:r>
              <a:rPr lang="fr-FR" i="0" u="none"/>
              <a:t>la première limite est la surface agricole qu’on leur alloue. Avec les agrocarburants de 1re génération (qui utilisent les graines) même en utilisant toutes les terres cultivables françaises, on arrivera à peine à couvrir les besoins en carburant du transport en France.</a:t>
            </a:r>
            <a:endParaRPr/>
          </a:p>
          <a:p>
            <a:pPr marL="0" lvl="0" indent="0" algn="l" rtl="0">
              <a:lnSpc>
                <a:spcPct val="80000"/>
              </a:lnSpc>
              <a:spcBef>
                <a:spcPts val="200"/>
              </a:spcBef>
              <a:spcAft>
                <a:spcPts val="0"/>
              </a:spcAft>
              <a:buClr>
                <a:schemeClr val="dk1"/>
              </a:buClr>
              <a:buSzPts val="700"/>
              <a:buFont typeface="Arial"/>
              <a:buNone/>
            </a:pPr>
            <a:r>
              <a:rPr lang="fr-FR"/>
              <a:t>Une deuxième limitation vient de leur rendement énergétique : pour produire un 1 L d’agrocarburant, il a fallu utiliser de l’énergie fossile (engrais, tracteurs, etc.) ; or, c’est le surplus d’énergie qui nous intéresse.</a:t>
            </a:r>
            <a:endParaRPr/>
          </a:p>
          <a:p>
            <a:pPr marL="0" lvl="0" indent="0" algn="l" rtl="0">
              <a:lnSpc>
                <a:spcPct val="80000"/>
              </a:lnSpc>
              <a:spcBef>
                <a:spcPts val="200"/>
              </a:spcBef>
              <a:spcAft>
                <a:spcPts val="0"/>
              </a:spcAft>
              <a:buClr>
                <a:schemeClr val="dk1"/>
              </a:buClr>
              <a:buSzPts val="700"/>
              <a:buFont typeface="Arial"/>
              <a:buNone/>
            </a:pPr>
            <a:r>
              <a:rPr lang="fr-FR"/>
              <a:t>Par exemple, avec l’éthanol de betterave, utiliser toutes les surfaces cultivées françaises permet théoriquement de couvrir les besoins du transport (c’est la valeur théorique prise dans la slide précédente), mais pour faire 10 L d’éthanol, il faut utiliser l’équivalent de 8 L de pétrole en énergie pour faire pousser les betteraves ! L’énergie vraiment produite n’est donc pas 10 L mais 2 L (20 %). Et on ne fait pas rouler tout le transport en France en ne cultivant que des agrocarburants mais seulement 20 % !</a:t>
            </a:r>
            <a:endParaRPr/>
          </a:p>
          <a:p>
            <a:pPr marL="0" lvl="0" indent="0" algn="l" rtl="0">
              <a:lnSpc>
                <a:spcPct val="80000"/>
              </a:lnSpc>
              <a:spcBef>
                <a:spcPts val="200"/>
              </a:spcBef>
              <a:spcAft>
                <a:spcPts val="0"/>
              </a:spcAft>
              <a:buClr>
                <a:schemeClr val="dk1"/>
              </a:buClr>
              <a:buSzPts val="700"/>
              <a:buFont typeface="Arial"/>
              <a:buNone/>
            </a:pPr>
            <a:r>
              <a:rPr lang="fr-FR"/>
              <a:t>Ceci est valable pour les agrocarburants de 1re génération (qui utilisent les graines des plantes). Les agrocarburants de 2e génération peuvent avoir un potentiel un peu supérieur car ils utilisent les dêchets de culture et qu’on peut donc envisager d’en produire sur de plus grandes surfaces (cependant les agriculteur ont également besoin d’une partie des déchets de cultures : pailles, compost, etc.).</a:t>
            </a:r>
            <a:endParaRPr/>
          </a:p>
          <a:p>
            <a:pPr marL="0" lvl="0" indent="0" algn="l" rtl="0">
              <a:lnSpc>
                <a:spcPct val="80000"/>
              </a:lnSpc>
              <a:spcBef>
                <a:spcPts val="200"/>
              </a:spcBef>
              <a:spcAft>
                <a:spcPts val="0"/>
              </a:spcAft>
              <a:buClr>
                <a:schemeClr val="dk1"/>
              </a:buClr>
              <a:buSzPts val="700"/>
              <a:buFont typeface="Arial"/>
              <a:buNone/>
            </a:pPr>
            <a:r>
              <a:rPr lang="fr-FR"/>
              <a:t>Les agrocarburants de 3e génération à base d’algues ont peut être encore plus de potentiel mais ils sont tout juste en cours de développement. Ils ont également besoin de soleil et donc de place au sol pour récupérer la lumière du soleil.</a:t>
            </a:r>
            <a:endParaRPr/>
          </a:p>
          <a:p>
            <a:pPr marL="0" lvl="0" indent="0" algn="l" rtl="0">
              <a:lnSpc>
                <a:spcPct val="80000"/>
              </a:lnSpc>
              <a:spcBef>
                <a:spcPts val="200"/>
              </a:spcBef>
              <a:spcAft>
                <a:spcPts val="0"/>
              </a:spcAft>
              <a:buClr>
                <a:schemeClr val="dk1"/>
              </a:buClr>
              <a:buSzPts val="700"/>
              <a:buFont typeface="Calibri"/>
              <a:buNone/>
            </a:pPr>
            <a:endParaRPr/>
          </a:p>
          <a:p>
            <a:pPr marL="0" lvl="0" indent="0" algn="l" rtl="0">
              <a:lnSpc>
                <a:spcPct val="80000"/>
              </a:lnSpc>
              <a:spcBef>
                <a:spcPts val="200"/>
              </a:spcBef>
              <a:spcAft>
                <a:spcPts val="0"/>
              </a:spcAft>
              <a:buClr>
                <a:schemeClr val="dk1"/>
              </a:buClr>
              <a:buSzPts val="700"/>
              <a:buFont typeface="Arial"/>
              <a:buNone/>
            </a:pPr>
            <a:r>
              <a:rPr lang="fr-FR" i="1"/>
              <a:t>Géothermie et solaire thermique : </a:t>
            </a:r>
            <a:endParaRPr/>
          </a:p>
          <a:p>
            <a:pPr marL="0" lvl="0" indent="0" algn="l" rtl="0">
              <a:lnSpc>
                <a:spcPct val="80000"/>
              </a:lnSpc>
              <a:spcBef>
                <a:spcPts val="200"/>
              </a:spcBef>
              <a:spcAft>
                <a:spcPts val="0"/>
              </a:spcAft>
              <a:buClr>
                <a:schemeClr val="dk1"/>
              </a:buClr>
              <a:buSzPts val="700"/>
              <a:buFont typeface="Arial"/>
              <a:buNone/>
            </a:pPr>
            <a:r>
              <a:rPr lang="fr-FR"/>
              <a:t>Globalement, la géothermie demande d’installer des tuyaux souterrains sur une surface double de celle à chauffer dans la maison, ce n’est donc envisageable qu’en campagne, à moins de faire de la géothermie profonde (tuyaux descendant à plusieurs dizaines de mètres dans le sous sol), beaucoup plus chère et lourde (l’eau chaude profonde est très corrosives et c’est dur à gérer).</a:t>
            </a:r>
            <a:endParaRPr/>
          </a:p>
          <a:p>
            <a:pPr marL="0" lvl="0" indent="0" algn="l" rtl="0">
              <a:lnSpc>
                <a:spcPct val="80000"/>
              </a:lnSpc>
              <a:spcBef>
                <a:spcPts val="200"/>
              </a:spcBef>
              <a:spcAft>
                <a:spcPts val="0"/>
              </a:spcAft>
              <a:buClr>
                <a:schemeClr val="dk1"/>
              </a:buClr>
              <a:buSzPts val="700"/>
              <a:buFont typeface="Arial"/>
              <a:buNone/>
            </a:pPr>
            <a:r>
              <a:rPr lang="fr-FR"/>
              <a:t>Il faut installer des équipements relativement lourds chez le particulier : système de régulation/contrôle et système de transfert de chaleur entre l’eau souterraine ou l’eau du panneau solaire et l’eau chaude sanitaire, tuyaux souterrains pour la géothermie, panneaux sur le toît pour le solaire.</a:t>
            </a:r>
            <a:endParaRPr/>
          </a:p>
          <a:p>
            <a:pPr marL="0" lvl="0" indent="0" algn="l" rtl="0">
              <a:lnSpc>
                <a:spcPct val="80000"/>
              </a:lnSpc>
              <a:spcBef>
                <a:spcPts val="200"/>
              </a:spcBef>
              <a:spcAft>
                <a:spcPts val="0"/>
              </a:spcAft>
              <a:buClr>
                <a:schemeClr val="dk1"/>
              </a:buClr>
              <a:buSzPts val="700"/>
              <a:buFont typeface="Arial"/>
              <a:buNone/>
            </a:pPr>
            <a:r>
              <a:rPr lang="fr-FR"/>
              <a:t/>
            </a:r>
            <a:br>
              <a:rPr lang="fr-FR"/>
            </a:br>
            <a:r>
              <a:rPr lang="fr-FR" i="1"/>
              <a:t>Biogaz : </a:t>
            </a:r>
            <a:r>
              <a:rPr lang="fr-FR" i="0"/>
              <a:t>I</a:t>
            </a:r>
            <a:r>
              <a:rPr lang="fr-FR"/>
              <a:t>ls sont produits à partir de déchets organiques : en l’absence d’air, des bactéries sont capables de manger la matière organique en rejetant du méthane (c’est le gaz naturel). Si on stocke les déchets dans un réservoir étanche et sans air, on peut ainsi produire du méthane et le récupérer pour le brûler et produire de l’énergie ou faire rouler des véhicules. Pour cela, on est limité par la production de déchets organiques, principalement de l’agriculture (fumiers notamment). Il faut aussi être en mesure de collecter ces déchets. C’est une filière en croissance qui est très soutenue politiquement en France. Le biogaz apparait très fortement dans le scénario Négawatt. </a:t>
            </a:r>
            <a:endParaRPr/>
          </a:p>
          <a:p>
            <a:pPr marL="0" lvl="0" indent="0" algn="l" rtl="0">
              <a:lnSpc>
                <a:spcPct val="80000"/>
              </a:lnSpc>
              <a:spcBef>
                <a:spcPts val="200"/>
              </a:spcBef>
              <a:spcAft>
                <a:spcPts val="0"/>
              </a:spcAft>
              <a:buClr>
                <a:schemeClr val="dk1"/>
              </a:buClr>
              <a:buSzPts val="700"/>
              <a:buFont typeface="Calibri"/>
              <a:buNone/>
            </a:pPr>
            <a:endParaRPr/>
          </a:p>
          <a:p>
            <a:pPr marL="0" lvl="0" indent="0" algn="l" rtl="0">
              <a:lnSpc>
                <a:spcPct val="80000"/>
              </a:lnSpc>
              <a:spcBef>
                <a:spcPts val="200"/>
              </a:spcBef>
              <a:spcAft>
                <a:spcPts val="0"/>
              </a:spcAft>
              <a:buClr>
                <a:schemeClr val="dk1"/>
              </a:buClr>
              <a:buSzPts val="700"/>
              <a:buFont typeface="Calibri"/>
              <a:buNone/>
            </a:pPr>
            <a:endParaRPr/>
          </a:p>
          <a:p>
            <a:pPr marL="0" lvl="0" indent="0" algn="l" rtl="0">
              <a:lnSpc>
                <a:spcPct val="80000"/>
              </a:lnSpc>
              <a:spcBef>
                <a:spcPts val="200"/>
              </a:spcBef>
              <a:spcAft>
                <a:spcPts val="0"/>
              </a:spcAft>
              <a:buClr>
                <a:schemeClr val="dk1"/>
              </a:buClr>
              <a:buSzPts val="700"/>
              <a:buFont typeface="Calibri"/>
              <a:buNone/>
            </a:pPr>
            <a:endParaRPr i="0"/>
          </a:p>
        </p:txBody>
      </p:sp>
    </p:spTree>
    <p:extLst>
      <p:ext uri="{BB962C8B-B14F-4D97-AF65-F5344CB8AC3E}">
        <p14:creationId xmlns:p14="http://schemas.microsoft.com/office/powerpoint/2010/main" val="1787750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13:notes"/>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300"/>
              <a:t>L’article de Poore et Nemecek, cité dans le rapport du GIEC sur l’utilisation des terres, 2019, est très instructif sur l’impact de la consommation de viande, et sur les possibilités que peuvent offrir la diminution de la consommation.</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fr-FR" sz="1300"/>
              <a:t>Ces auteurs ont estimé que la surface terrestre utilisée pour correspondait à la surface totale de l’Afrique. </a:t>
            </a:r>
            <a:endParaRPr/>
          </a:p>
          <a:p>
            <a:pPr marL="0" lvl="0" indent="0" algn="l" rtl="0">
              <a:spcBef>
                <a:spcPts val="0"/>
              </a:spcBef>
              <a:spcAft>
                <a:spcPts val="0"/>
              </a:spcAft>
              <a:buNone/>
            </a:pPr>
            <a:endParaRPr sz="1300"/>
          </a:p>
          <a:p>
            <a:pPr marL="0" lvl="0" indent="0" algn="l" rtl="0">
              <a:spcBef>
                <a:spcPts val="0"/>
              </a:spcBef>
              <a:spcAft>
                <a:spcPts val="0"/>
              </a:spcAft>
              <a:buNone/>
            </a:pPr>
            <a:r>
              <a:rPr lang="fr-FR" sz="1300"/>
              <a:t>si la consommation mondiale de produits d’origine animale diminuait de moitié, et que cela était obtenu en supprimant sélectivement les élevages les moins efficaces en termes d’impact en GES, cela correspondrait à diminuer de 20% le total mondial des GES (10.4 Gigatonnes d’équivalent CO</a:t>
            </a:r>
            <a:r>
              <a:rPr lang="fr-FR" sz="1300" baseline="-25000"/>
              <a:t>2</a:t>
            </a:r>
            <a:r>
              <a:rPr lang="fr-FR" sz="1300"/>
              <a:t> par an ; ce calcul inclut les terres libérées retournant à l’état de forêts) et à libérer une surface équivalente aux deux tiers de l’Afrique (21 millions de km²). </a:t>
            </a:r>
            <a:endParaRPr/>
          </a:p>
          <a:p>
            <a:pPr marL="0" lvl="0" indent="0" algn="l" rtl="0">
              <a:spcBef>
                <a:spcPts val="0"/>
              </a:spcBef>
              <a:spcAft>
                <a:spcPts val="0"/>
              </a:spcAft>
              <a:buNone/>
            </a:pPr>
            <a:endParaRPr sz="1300"/>
          </a:p>
          <a:p>
            <a:pPr marL="0" lvl="0" indent="0" algn="l" rtl="0">
              <a:spcBef>
                <a:spcPts val="0"/>
              </a:spcBef>
              <a:spcAft>
                <a:spcPts val="0"/>
              </a:spcAft>
              <a:buNone/>
            </a:pPr>
            <a:r>
              <a:rPr lang="fr-FR" sz="1300"/>
              <a:t>Mais les Etats-Unis consomment en moyenne près de 100 kg de viande par personne et par an, les 27 pays européens environ 70 kg, alors que la moyenne mondiale est de 35 kg, et sachant qu’une consommation moyenne réduite à 15 kg par an est un objectif généralisable sans inconvénients nutritionnels. </a:t>
            </a:r>
            <a:endParaRPr/>
          </a:p>
          <a:p>
            <a:pPr marL="0" lvl="0" indent="0" algn="l" rtl="0">
              <a:spcBef>
                <a:spcPts val="0"/>
              </a:spcBef>
              <a:spcAft>
                <a:spcPts val="0"/>
              </a:spcAft>
              <a:buNone/>
            </a:pPr>
            <a:endParaRPr sz="1300"/>
          </a:p>
          <a:p>
            <a:pPr marL="0" lvl="0" indent="0" algn="l" rtl="0">
              <a:spcBef>
                <a:spcPts val="0"/>
              </a:spcBef>
              <a:spcAft>
                <a:spcPts val="0"/>
              </a:spcAft>
              <a:buNone/>
            </a:pPr>
            <a:r>
              <a:rPr lang="fr-FR" sz="1300"/>
              <a:t>Au niveau français, un rapport paru en juin 2019 montre que 75% des émissions de notre alimentation proviennent des ruminants (vache principalement), en comptant les produits laitiers</a:t>
            </a:r>
            <a:r>
              <a:rPr lang="fr-FR"/>
              <a:t>.  (“Le revers de notre assiette”, INRA, INSERM, SOLAGRO. )</a:t>
            </a:r>
            <a:endParaRPr/>
          </a:p>
        </p:txBody>
      </p:sp>
      <p:sp>
        <p:nvSpPr>
          <p:cNvPr id="716" name="Google Shape;716;p13:notes"/>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31</a:t>
            </a:fld>
            <a:endParaRPr/>
          </a:p>
        </p:txBody>
      </p:sp>
    </p:spTree>
    <p:extLst>
      <p:ext uri="{BB962C8B-B14F-4D97-AF65-F5344CB8AC3E}">
        <p14:creationId xmlns:p14="http://schemas.microsoft.com/office/powerpoint/2010/main" val="86266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6b910af2e4_1_223: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Actuellement, on est à 11 tonnes de CO2. </a:t>
            </a:r>
            <a:endParaRPr/>
          </a:p>
          <a:p>
            <a:pPr marL="0" lvl="0" indent="0" algn="l" rtl="0">
              <a:spcBef>
                <a:spcPts val="0"/>
              </a:spcBef>
              <a:spcAft>
                <a:spcPts val="0"/>
              </a:spcAft>
              <a:buNone/>
            </a:pPr>
            <a:r>
              <a:rPr lang="fr-FR"/>
              <a:t>Les accords de Paris, pour la France, c’est 2 tonnes. Mais les accords de Paris, c’est insuffisant! Ils correspondent à du +3°C! </a:t>
            </a:r>
            <a:endParaRPr/>
          </a:p>
          <a:p>
            <a:pPr marL="0" lvl="0" indent="0" algn="l" rtl="0">
              <a:spcBef>
                <a:spcPts val="0"/>
              </a:spcBef>
              <a:spcAft>
                <a:spcPts val="0"/>
              </a:spcAft>
              <a:buNone/>
            </a:pPr>
            <a:endParaRPr/>
          </a:p>
          <a:p>
            <a:pPr marL="0" lvl="0" indent="0" algn="l" rtl="0">
              <a:spcBef>
                <a:spcPts val="0"/>
              </a:spcBef>
              <a:spcAft>
                <a:spcPts val="0"/>
              </a:spcAft>
              <a:buNone/>
            </a:pPr>
            <a:r>
              <a:rPr lang="fr-FR"/>
              <a:t>Alors,</a:t>
            </a:r>
            <a:endParaRPr/>
          </a:p>
          <a:p>
            <a:pPr marL="457200" lvl="0" indent="-317500" algn="l" rtl="0">
              <a:spcBef>
                <a:spcPts val="0"/>
              </a:spcBef>
              <a:spcAft>
                <a:spcPts val="0"/>
              </a:spcAft>
              <a:buSzPts val="1400"/>
              <a:buChar char="-"/>
            </a:pPr>
            <a:r>
              <a:rPr lang="fr-FR"/>
              <a:t>une politique purement de justice sociale : elle consiste à transférer des émissions des riches aux pauvres. C’est juste, mais ca ne réduit pas les émissions totales.</a:t>
            </a:r>
            <a:endParaRPr/>
          </a:p>
          <a:p>
            <a:pPr marL="457200" lvl="0" indent="-317500" algn="l" rtl="0">
              <a:spcBef>
                <a:spcPts val="0"/>
              </a:spcBef>
              <a:spcAft>
                <a:spcPts val="0"/>
              </a:spcAft>
              <a:buSzPts val="1400"/>
              <a:buChar char="-"/>
            </a:pPr>
            <a:r>
              <a:rPr lang="fr-FR"/>
              <a:t>une expérience de pensée : on oblige les 10% les plus émetteurs à émettre comme la moyenne européenne→ ca conduirait à une baisse de 30% des émissions (</a:t>
            </a:r>
            <a:r>
              <a:rPr lang="fr-FR" i="1"/>
              <a:t>« Can meaningful hope spring from revealing the depth of our climate failure », Kevin Anderson, </a:t>
            </a:r>
            <a:r>
              <a:rPr lang="fr-FR" i="1" u="sng">
                <a:solidFill>
                  <a:srgbClr val="0563C1"/>
                </a:solidFill>
                <a:hlinkClick r:id="rId3"/>
              </a:rPr>
              <a:t>https://www.youtube.com/watch?v=PJDrE8SoG1g</a:t>
            </a:r>
            <a:r>
              <a:rPr lang="fr-FR"/>
              <a:t>). Donc, une politique qui viserait à limiter les émissions des plus riches aurait un effet. OK. Mais ce n’est pas suffisant : par exemple, en France, les classes les plus défavorisées et/ou précaires (gilets jaunes) émettent plus que l’objectif des accords de Paris. </a:t>
            </a:r>
            <a:endParaRPr/>
          </a:p>
          <a:p>
            <a:pPr marL="0" lvl="0" indent="0" algn="l" rtl="0">
              <a:spcBef>
                <a:spcPts val="0"/>
              </a:spcBef>
              <a:spcAft>
                <a:spcPts val="0"/>
              </a:spcAft>
              <a:buNone/>
            </a:pPr>
            <a:endParaRPr/>
          </a:p>
        </p:txBody>
      </p:sp>
      <p:sp>
        <p:nvSpPr>
          <p:cNvPr id="728" name="Google Shape;728;g6b910af2e4_1_22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404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655480aa9b_0_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655480aa9b_0_0: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g655480aa9b_0_0: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33</a:t>
            </a:fld>
            <a:endParaRPr/>
          </a:p>
        </p:txBody>
      </p:sp>
    </p:spTree>
    <p:extLst>
      <p:ext uri="{BB962C8B-B14F-4D97-AF65-F5344CB8AC3E}">
        <p14:creationId xmlns:p14="http://schemas.microsoft.com/office/powerpoint/2010/main" val="3957251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6bfad43a7b_10_37: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6bfad43a7b_10_37:notes"/>
          <p:cNvSpPr txBox="1">
            <a:spLocks noGrp="1"/>
          </p:cNvSpPr>
          <p:nvPr>
            <p:ph type="body" idx="1"/>
          </p:nvPr>
        </p:nvSpPr>
        <p:spPr>
          <a:xfrm>
            <a:off x="734581" y="5513536"/>
            <a:ext cx="5880000" cy="4509600"/>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100"/>
              <a:t>Un discours qu'on pourrait facilement entendre concernant la recherche, c'est un peu le même discours qu'on pourrait entendre pour la France : . La recherche c’est 3 % des émissions de gaz à effet de serre donc on a pas besoin de s'en préoccuper. Il y a deux choses qu'on peut dire par rapport à cela. </a:t>
            </a:r>
            <a:endParaRPr sz="1100"/>
          </a:p>
          <a:p>
            <a:pPr marL="0" lvl="0" indent="0" algn="l" rtl="0">
              <a:spcBef>
                <a:spcPts val="0"/>
              </a:spcBef>
              <a:spcAft>
                <a:spcPts val="0"/>
              </a:spcAft>
              <a:buClr>
                <a:schemeClr val="dk1"/>
              </a:buClr>
              <a:buSzPts val="1300"/>
              <a:buFont typeface="Calibri"/>
              <a:buNone/>
            </a:pPr>
            <a:endParaRPr sz="1100"/>
          </a:p>
          <a:p>
            <a:pPr marL="0" lvl="0" indent="0" algn="l" rtl="0">
              <a:spcBef>
                <a:spcPts val="0"/>
              </a:spcBef>
              <a:spcAft>
                <a:spcPts val="0"/>
              </a:spcAft>
              <a:buClr>
                <a:schemeClr val="dk1"/>
              </a:buClr>
              <a:buSzPts val="1300"/>
              <a:buFont typeface="Calibri"/>
              <a:buNone/>
            </a:pPr>
            <a:r>
              <a:rPr lang="fr-FR" sz="1100"/>
              <a:t>La première est que contenu l'amplitude des réductions envisagées, de l'ordre de 93 %, une activité devient prépondérante très rapidement si elle est la seule à ne pas te croire pendant que les autres diminue. Une activité « sanctuarisée » ou non-décarbonable représentant 3% des émissions se met à représenter </a:t>
            </a:r>
            <a:r>
              <a:rPr lang="fr-FR" sz="1100" b="1">
                <a:solidFill>
                  <a:srgbClr val="00B050"/>
                </a:solidFill>
              </a:rPr>
              <a:t>23% des émissions si toutes les autres émissions, sauf elle, diminuent </a:t>
            </a:r>
            <a:r>
              <a:rPr lang="fr-FR" sz="1100"/>
              <a:t>de 93%.</a:t>
            </a:r>
            <a:endParaRPr sz="1100"/>
          </a:p>
          <a:p>
            <a:pPr marL="0" lvl="0" indent="0" algn="l" rtl="0">
              <a:spcBef>
                <a:spcPts val="0"/>
              </a:spcBef>
              <a:spcAft>
                <a:spcPts val="0"/>
              </a:spcAft>
              <a:buClr>
                <a:schemeClr val="dk1"/>
              </a:buClr>
              <a:buSzPts val="1300"/>
              <a:buFont typeface="Calibri"/>
              <a:buNone/>
            </a:pPr>
            <a:endParaRPr sz="1100"/>
          </a:p>
          <a:p>
            <a:pPr marL="0" lvl="0" indent="0" algn="l" rtl="0">
              <a:spcBef>
                <a:spcPts val="0"/>
              </a:spcBef>
              <a:spcAft>
                <a:spcPts val="0"/>
              </a:spcAft>
              <a:buClr>
                <a:schemeClr val="dk1"/>
              </a:buClr>
              <a:buSzPts val="1300"/>
              <a:buFont typeface="Calibri"/>
              <a:buNone/>
            </a:pPr>
            <a:r>
              <a:rPr lang="fr-FR" sz="1100"/>
              <a:t>La deuxième c'est</a:t>
            </a:r>
            <a:r>
              <a:rPr lang="fr-FR"/>
              <a:t> que entre </a:t>
            </a:r>
            <a:r>
              <a:rPr lang="fr-FR" b="1">
                <a:solidFill>
                  <a:srgbClr val="00B050"/>
                </a:solidFill>
              </a:rPr>
              <a:t>2 et 3 « petites » activités « sanctuarisées</a:t>
            </a:r>
            <a:r>
              <a:rPr lang="fr-FR"/>
              <a:t> » ou non-décarbonables rendent les baisses d’émissions nécessaires</a:t>
            </a:r>
            <a:r>
              <a:rPr lang="fr-FR" b="1">
                <a:solidFill>
                  <a:srgbClr val="00B050"/>
                </a:solidFill>
              </a:rPr>
              <a:t> impossibles à réaliser. </a:t>
            </a:r>
            <a:endParaRPr/>
          </a:p>
          <a:p>
            <a:pPr marL="0" lvl="0" indent="0" algn="l" rtl="0">
              <a:spcBef>
                <a:spcPts val="0"/>
              </a:spcBef>
              <a:spcAft>
                <a:spcPts val="0"/>
              </a:spcAft>
              <a:buClr>
                <a:schemeClr val="dk1"/>
              </a:buClr>
              <a:buSzPts val="1300"/>
              <a:buFont typeface="Calibri"/>
              <a:buNone/>
            </a:pPr>
            <a:endParaRPr sz="1100"/>
          </a:p>
          <a:p>
            <a:pPr marL="0" lvl="0" indent="0" algn="l" rtl="0">
              <a:spcBef>
                <a:spcPts val="0"/>
              </a:spcBef>
              <a:spcAft>
                <a:spcPts val="0"/>
              </a:spcAft>
              <a:buClr>
                <a:schemeClr val="dk1"/>
              </a:buClr>
              <a:buSzPts val="1300"/>
              <a:buFont typeface="Calibri"/>
              <a:buNone/>
            </a:pPr>
            <a:r>
              <a:rPr lang="fr-FR" sz="1100"/>
              <a:t>Exemple : on ne touche pas au bœuf et au transport aérien--&gt;scénario P1 impossible à réaliser…</a:t>
            </a:r>
            <a:endParaRPr sz="1100"/>
          </a:p>
          <a:p>
            <a:pPr marL="0" lvl="0" indent="0" algn="l" rtl="0">
              <a:spcBef>
                <a:spcPts val="0"/>
              </a:spcBef>
              <a:spcAft>
                <a:spcPts val="0"/>
              </a:spcAft>
              <a:buClr>
                <a:schemeClr val="dk1"/>
              </a:buClr>
              <a:buSzPts val="1300"/>
              <a:buFont typeface="Calibri"/>
              <a:buNone/>
            </a:pPr>
            <a:endParaRPr sz="1100"/>
          </a:p>
          <a:p>
            <a:pPr marL="0" marR="0" lvl="0" indent="0" algn="l" rtl="0">
              <a:lnSpc>
                <a:spcPct val="100000"/>
              </a:lnSpc>
              <a:spcBef>
                <a:spcPts val="0"/>
              </a:spcBef>
              <a:spcAft>
                <a:spcPts val="0"/>
              </a:spcAft>
              <a:buClr>
                <a:srgbClr val="000000"/>
              </a:buClr>
              <a:buSzPts val="1500"/>
              <a:buFont typeface="Arial"/>
              <a:buNone/>
            </a:pPr>
            <a:endParaRPr sz="11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endParaRPr sz="1500"/>
          </a:p>
        </p:txBody>
      </p:sp>
      <p:sp>
        <p:nvSpPr>
          <p:cNvPr id="752" name="Google Shape;752;g6bfad43a7b_10_37:notes"/>
          <p:cNvSpPr txBox="1">
            <a:spLocks noGrp="1"/>
          </p:cNvSpPr>
          <p:nvPr>
            <p:ph type="sldNum" idx="12"/>
          </p:nvPr>
        </p:nvSpPr>
        <p:spPr>
          <a:xfrm>
            <a:off x="4162622" y="10881370"/>
            <a:ext cx="3184800" cy="573900"/>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34</a:t>
            </a:fld>
            <a:endParaRPr sz="1500"/>
          </a:p>
        </p:txBody>
      </p:sp>
    </p:spTree>
    <p:extLst>
      <p:ext uri="{BB962C8B-B14F-4D97-AF65-F5344CB8AC3E}">
        <p14:creationId xmlns:p14="http://schemas.microsoft.com/office/powerpoint/2010/main" val="1425716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6bfad43a7b_10_45: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6bfad43a7b_10_45:notes"/>
          <p:cNvSpPr txBox="1">
            <a:spLocks noGrp="1"/>
          </p:cNvSpPr>
          <p:nvPr>
            <p:ph type="body" idx="1"/>
          </p:nvPr>
        </p:nvSpPr>
        <p:spPr>
          <a:xfrm>
            <a:off x="734581" y="5513536"/>
            <a:ext cx="5880000" cy="4509600"/>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endParaRPr sz="1500"/>
          </a:p>
        </p:txBody>
      </p:sp>
      <p:sp>
        <p:nvSpPr>
          <p:cNvPr id="761" name="Google Shape;761;g6bfad43a7b_10_45:notes"/>
          <p:cNvSpPr txBox="1">
            <a:spLocks noGrp="1"/>
          </p:cNvSpPr>
          <p:nvPr>
            <p:ph type="sldNum" idx="12"/>
          </p:nvPr>
        </p:nvSpPr>
        <p:spPr>
          <a:xfrm>
            <a:off x="4162622" y="10881370"/>
            <a:ext cx="3184800" cy="573900"/>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35</a:t>
            </a:fld>
            <a:endParaRPr sz="1500"/>
          </a:p>
        </p:txBody>
      </p:sp>
    </p:spTree>
    <p:extLst>
      <p:ext uri="{BB962C8B-B14F-4D97-AF65-F5344CB8AC3E}">
        <p14:creationId xmlns:p14="http://schemas.microsoft.com/office/powerpoint/2010/main" val="2371453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bfad43a7b_10_53:notes"/>
          <p:cNvSpPr txBox="1">
            <a:spLocks noGrp="1"/>
          </p:cNvSpPr>
          <p:nvPr>
            <p:ph type="body" idx="1"/>
          </p:nvPr>
        </p:nvSpPr>
        <p:spPr>
          <a:xfrm>
            <a:off x="734909" y="5441256"/>
            <a:ext cx="5879400" cy="5154900"/>
          </a:xfrm>
          <a:prstGeom prst="rect">
            <a:avLst/>
          </a:prstGeom>
          <a:noFill/>
          <a:ln>
            <a:noFill/>
          </a:ln>
        </p:spPr>
        <p:txBody>
          <a:bodyPr spcFirstLastPara="1" wrap="square" lIns="103350" tIns="103350" rIns="103350" bIns="103350" anchor="t" anchorCtr="0">
            <a:noAutofit/>
          </a:bodyPr>
          <a:lstStyle/>
          <a:p>
            <a:pPr marL="0" lvl="0" indent="0" algn="l" rtl="0">
              <a:spcBef>
                <a:spcPts val="0"/>
              </a:spcBef>
              <a:spcAft>
                <a:spcPts val="0"/>
              </a:spcAft>
              <a:buClr>
                <a:schemeClr val="dk1"/>
              </a:buClr>
              <a:buSzPts val="1300"/>
              <a:buFont typeface="Calibri"/>
              <a:buNone/>
            </a:pPr>
            <a:r>
              <a:rPr lang="fr-FR" sz="1500"/>
              <a:t>Nos messages sont plus prédibles si nous appliquons à nous-même ce que nous pronons. C’est ici l’exemple d’une étude montrant la crédibilité du discours d’une scientifique pronant la réduction du transport aérien et la sobriété à la maison. Si lui-même a appliqué ces mesures, son discours est plus crédible. </a:t>
            </a:r>
            <a:endParaRPr sz="1500"/>
          </a:p>
        </p:txBody>
      </p:sp>
      <p:sp>
        <p:nvSpPr>
          <p:cNvPr id="769" name="Google Shape;769;g6bfad43a7b_10_53:notes"/>
          <p:cNvSpPr>
            <a:spLocks noGrp="1" noRot="1" noChangeAspect="1"/>
          </p:cNvSpPr>
          <p:nvPr>
            <p:ph type="sldImg" idx="2"/>
          </p:nvPr>
        </p:nvSpPr>
        <p:spPr>
          <a:xfrm>
            <a:off x="-141288" y="860425"/>
            <a:ext cx="7631113" cy="42941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2080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6bfad43a7b_10_61:notes"/>
          <p:cNvSpPr txBox="1">
            <a:spLocks noGrp="1"/>
          </p:cNvSpPr>
          <p:nvPr>
            <p:ph type="body" idx="1"/>
          </p:nvPr>
        </p:nvSpPr>
        <p:spPr>
          <a:xfrm>
            <a:off x="734909" y="5441256"/>
            <a:ext cx="5879400" cy="5154900"/>
          </a:xfrm>
          <a:prstGeom prst="rect">
            <a:avLst/>
          </a:prstGeom>
          <a:noFill/>
          <a:ln>
            <a:noFill/>
          </a:ln>
        </p:spPr>
        <p:txBody>
          <a:bodyPr spcFirstLastPara="1" wrap="square" lIns="103350" tIns="103350" rIns="103350" bIns="103350" anchor="t" anchorCtr="0">
            <a:noAutofit/>
          </a:bodyPr>
          <a:lstStyle/>
          <a:p>
            <a:pPr marL="0" lvl="0" indent="0" algn="l" rtl="0">
              <a:spcBef>
                <a:spcPts val="0"/>
              </a:spcBef>
              <a:spcAft>
                <a:spcPts val="0"/>
              </a:spcAft>
              <a:buNone/>
            </a:pPr>
            <a:r>
              <a:rPr lang="fr-FR" sz="1300"/>
              <a:t>Il s’agit ici d’un exemple caricatural, mais visiant à expliciter les impacts “indirects” de la recherche : on considère que les émissions de CO2 du charbon sont dues à la révolution industrielle. On compare les émissions ayant eu lieu pendant la révolution industrielle (émissions directes) à celles ayant eu lieu après (émissions indirectes). </a:t>
            </a:r>
            <a:endParaRPr sz="1300"/>
          </a:p>
          <a:p>
            <a:pPr marL="0" lvl="0" indent="0" algn="l" rtl="0">
              <a:spcBef>
                <a:spcPts val="0"/>
              </a:spcBef>
              <a:spcAft>
                <a:spcPts val="0"/>
              </a:spcAft>
              <a:buNone/>
            </a:pPr>
            <a:r>
              <a:rPr lang="fr-FR" sz="1300"/>
              <a:t>C’est bien entendu caricatural, mais permet de faire réfléchir sur les conséquences à long terme des découvertes scientifiques. </a:t>
            </a:r>
            <a:endParaRPr sz="1300"/>
          </a:p>
          <a:p>
            <a:pPr marL="0" lvl="0" indent="0" algn="l" rtl="0">
              <a:spcBef>
                <a:spcPts val="0"/>
              </a:spcBef>
              <a:spcAft>
                <a:spcPts val="0"/>
              </a:spcAft>
              <a:buClr>
                <a:schemeClr val="dk1"/>
              </a:buClr>
              <a:buSzPts val="1300"/>
              <a:buFont typeface="Calibri"/>
              <a:buNone/>
            </a:pPr>
            <a:endParaRPr sz="1500"/>
          </a:p>
        </p:txBody>
      </p:sp>
      <p:sp>
        <p:nvSpPr>
          <p:cNvPr id="778" name="Google Shape;778;g6bfad43a7b_10_61:notes"/>
          <p:cNvSpPr>
            <a:spLocks noGrp="1" noRot="1" noChangeAspect="1"/>
          </p:cNvSpPr>
          <p:nvPr>
            <p:ph type="sldImg" idx="2"/>
          </p:nvPr>
        </p:nvSpPr>
        <p:spPr>
          <a:xfrm>
            <a:off x="-141288" y="860425"/>
            <a:ext cx="7631113" cy="42941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3515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6c43eba2b4_0_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6c43eba2b4_0_0: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6c43eba2b4_0_0: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38</a:t>
            </a:fld>
            <a:endParaRPr/>
          </a:p>
        </p:txBody>
      </p:sp>
    </p:spTree>
    <p:extLst>
      <p:ext uri="{BB962C8B-B14F-4D97-AF65-F5344CB8AC3E}">
        <p14:creationId xmlns:p14="http://schemas.microsoft.com/office/powerpoint/2010/main" val="1802305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5:notes"/>
          <p:cNvSpPr txBox="1">
            <a:spLocks noGrp="1"/>
          </p:cNvSpPr>
          <p:nvPr>
            <p:ph type="body" idx="1"/>
          </p:nvPr>
        </p:nvSpPr>
        <p:spPr>
          <a:xfrm>
            <a:off x="709613" y="4926013"/>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1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3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0bc5e9b10_0_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70bc5e9b10_0_0: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70bc5e9b10_0_0: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extLst>
      <p:ext uri="{BB962C8B-B14F-4D97-AF65-F5344CB8AC3E}">
        <p14:creationId xmlns:p14="http://schemas.microsoft.com/office/powerpoint/2010/main" val="767141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6:notes"/>
          <p:cNvSpPr txBox="1">
            <a:spLocks noGrp="1"/>
          </p:cNvSpPr>
          <p:nvPr>
            <p:ph type="body" idx="1"/>
          </p:nvPr>
        </p:nvSpPr>
        <p:spPr>
          <a:xfrm>
            <a:off x="709613" y="4926013"/>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1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526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6b4e54e278_4_69: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6b4e54e278_4_6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53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6b4e54e278_4_137: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g6b4e54e278_4_13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2754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6b4e54e278_4_144: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6b4e54e278_4_14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730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6b4e54e278_4_191: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g6b4e54e278_4_19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670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b4e54e278_4_208: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g6b4e54e278_4_20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319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6b4e54e278_4_228: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g6b4e54e278_4_22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074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6b4e54e278_4_248: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g6b4e54e278_4_24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0615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6b4e54e278_4_258: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g6b4e54e278_4_258: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3221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6b4e54e278_4_283:notes"/>
          <p:cNvSpPr txBox="1">
            <a:spLocks noGrp="1"/>
          </p:cNvSpPr>
          <p:nvPr>
            <p:ph type="body" idx="1"/>
          </p:nvPr>
        </p:nvSpPr>
        <p:spPr>
          <a:xfrm>
            <a:off x="709925" y="4861425"/>
            <a:ext cx="5679425" cy="46055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g6b4e54e278_4_28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889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6407df6dcf_0_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6407df6dcf_0_1: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Nous voyons sur le graphe de gauche ce qui caractérise l'urgence climatique : l'augmentation des gaz à effet de serre depuis la révolution industrielle. Sont tracés sur le graphe 3 l’évolution de trois gaz à effet de serre : le CO2, le méthane et le protoxyde d'azote.  Tous les trois augmentent et contribuent au réchauffement climatique.  Généralement lorsqu'on parle de réchauffement climatique on parle surtout du CO2 mais en fait le méthane et le protoxyde d'azote contribuent également. Le méthane provient majoritairement des ruminants et (plus faiblement) du riz. Le protoxyde d’azote provient de l’agriculture, et apparait lorsqu’on enrichit massivement les sols en azote (fumier, engrais industriels). Leurs contributions sont généralement reconverties en “équivalent CO2”, et on ne parle alors plus que d’ “émissions d’équivalent CO2”. </a:t>
            </a:r>
            <a:endParaRPr/>
          </a:p>
          <a:p>
            <a:pPr marL="0" lvl="0" indent="0" algn="l" rtl="0">
              <a:spcBef>
                <a:spcPts val="0"/>
              </a:spcBef>
              <a:spcAft>
                <a:spcPts val="0"/>
              </a:spcAft>
              <a:buNone/>
            </a:pPr>
            <a:endParaRPr/>
          </a:p>
          <a:p>
            <a:pPr marL="0" lvl="0" indent="0" algn="l" rtl="0">
              <a:spcBef>
                <a:spcPts val="0"/>
              </a:spcBef>
              <a:spcAft>
                <a:spcPts val="0"/>
              </a:spcAft>
              <a:buNone/>
            </a:pPr>
            <a:r>
              <a:rPr lang="fr-FR"/>
              <a:t>Sur le graphe en haut à droite, on voit la contribution de chacun de ces de ces trois gaz au réchauffement climatique : en marron, la partie principale, le CO2 mais également en orange le méthane et en violet le protoxyde d’azote. La tendance au réchauffement est généralement mesurée par ce que les spécialistes appellent le “forçage radiatif” qui est exprimé en watt par mètre carré, comme on peut le voir sur la sur l’échelle du graphe. Le forcage radiatif correspond en gros à l'énergie supplémentaire qui réchauffe la Terre, en raison de la présence des excès de gaz à effet de serre dans l'atmosphère, qui déstabilisent la balance énergétique terrestre. Sur ce graphe il y a également une partie rose, “halocarbons” en anglais ou “hydrocarbures halogénés” en français. Ce sont des gaz qui sont produits par les activités industrielles (solvants, pesticides, etc…) et qui contribuent également au réchauffement climatique. On voit également une partie négative en vert, qui correspond à l'effet des aérosols et des particules fines. Cet dernières contribuent donc au refroidissement la planète, mais de manière incertaine : on peut ainsi constater la très grande barre d'incertitude sur la contribution de ces particules fines au réchauffement climatique. Donc, quelque part, si on veut diminuer la quantité de particules fines et donc diminuer la pollution à l'origine de problèmes de santé, on voit que cela va r à l'encontre de la lutte contre le réchauffement climatique (!).</a:t>
            </a:r>
            <a:endParaRPr/>
          </a:p>
          <a:p>
            <a:pPr marL="0" lvl="0" indent="0" algn="l" rtl="0">
              <a:spcBef>
                <a:spcPts val="0"/>
              </a:spcBef>
              <a:spcAft>
                <a:spcPts val="0"/>
              </a:spcAft>
              <a:buNone/>
            </a:pPr>
            <a:endParaRPr/>
          </a:p>
          <a:p>
            <a:pPr marL="0" lvl="0" indent="0" algn="l" rtl="0">
              <a:spcBef>
                <a:spcPts val="0"/>
              </a:spcBef>
              <a:spcAft>
                <a:spcPts val="0"/>
              </a:spcAft>
              <a:buNone/>
            </a:pPr>
            <a:r>
              <a:rPr lang="fr-FR"/>
              <a:t>Ce qu'on voit sur le graphe qui est en bas à droite correspond à différents scénarios d'augmentation de la température en fonction des hypothèses qui sont prises concernant l'augmentation de la concentration de gaz à effet de serre dans les années à venir. Ces scénarios sont généralement donnés juste par le sigle “RCP quelque chose”.  RCP correspond à “representative concentration pathway”; c'est en gros un profil d'émissions de gaz à effet de serre en fonction du temps. La valeur numérique après  “RCP” correspond à la valeur de forçage radiatif finale qui est supposée être atteinte. Par exemple RCP 8.5, correspond à un forcage radiatif de  8. 5 W/m2; c'est le scénario le plus “pessimiste” correspondant à une augmentation des gaz à effet de serre qui suit la tendance dans laquelle nous nous dirigeons si aucune mesure n’est prise. RCP 2.6, lui, correspond plus ou moins à la concentration de gaz à effet de serre qu'il faudrait avoir pour maintenir la la température aux alentours de 2°C : c’est un forçage radiatif d’environ 2.6 W/m2. </a:t>
            </a:r>
            <a:endParaRPr/>
          </a:p>
          <a:p>
            <a:pPr marL="0" lvl="0" indent="0" algn="l" rtl="0">
              <a:spcBef>
                <a:spcPts val="0"/>
              </a:spcBef>
              <a:spcAft>
                <a:spcPts val="0"/>
              </a:spcAft>
              <a:buNone/>
            </a:pPr>
            <a:r>
              <a:rPr lang="fr-FR"/>
              <a:t>___________________________________________________________________________________________________________________________</a:t>
            </a:r>
            <a:endParaRPr/>
          </a:p>
          <a:p>
            <a:pPr marL="0" lvl="0" indent="0" algn="l" rtl="0">
              <a:spcBef>
                <a:spcPts val="0"/>
              </a:spcBef>
              <a:spcAft>
                <a:spcPts val="0"/>
              </a:spcAft>
              <a:buNone/>
            </a:pPr>
            <a:r>
              <a:rPr lang="fr-FR"/>
              <a:t>Sources : le rapport de synthèse du GIEC sur le climat, de 2015:  </a:t>
            </a:r>
            <a:r>
              <a:rPr lang="fr-FR" u="sng">
                <a:solidFill>
                  <a:schemeClr val="hlink"/>
                </a:solidFill>
                <a:hlinkClick r:id="rId3"/>
              </a:rPr>
              <a:t>https://www.ipcc.ch/site/assets/uploads/2018/02/SYR_AR5_FINAL_full.pdf</a:t>
            </a:r>
            <a:endParaRPr/>
          </a:p>
          <a:p>
            <a:pPr marL="0" lvl="0" indent="0" algn="l" rtl="0">
              <a:spcBef>
                <a:spcPts val="0"/>
              </a:spcBef>
              <a:spcAft>
                <a:spcPts val="0"/>
              </a:spcAft>
              <a:buNone/>
            </a:pPr>
            <a:r>
              <a:rPr lang="fr-FR"/>
              <a:t>Figure 1.3 page 44, Figure 1.5 page 45, Figure 2.1 page 59</a:t>
            </a:r>
            <a:endParaRPr/>
          </a:p>
          <a:p>
            <a:pPr marL="0" lvl="0" indent="0" algn="l" rtl="0">
              <a:spcBef>
                <a:spcPts val="0"/>
              </a:spcBef>
              <a:spcAft>
                <a:spcPts val="0"/>
              </a:spcAft>
              <a:buNone/>
            </a:pPr>
            <a:endParaRPr/>
          </a:p>
          <a:p>
            <a:pPr marL="0" lvl="0" indent="0" algn="l" rtl="0">
              <a:spcBef>
                <a:spcPts val="0"/>
              </a:spcBef>
              <a:spcAft>
                <a:spcPts val="0"/>
              </a:spcAft>
              <a:buNone/>
            </a:pPr>
            <a:r>
              <a:rPr lang="fr-FR"/>
              <a:t>Les “halocarbons” (hydrocarbures halogénés)  : Les utilisations courantes des hydrocarbures halogénés sont les solvants, les pesticides, les réfrigérants, les huiles résistant au feu, les ingrédients d’élastomères, les adhésifs et les mastics, les revêtements isolants électriques, les plastifiants et les plastiques. De nombreux halocarbures ont des utilisations spécialisées dans l'industrie (wikipedia).</a:t>
            </a:r>
            <a:endParaRPr/>
          </a:p>
          <a:p>
            <a:pPr marL="0" lvl="0" indent="0" algn="l" rtl="0">
              <a:spcBef>
                <a:spcPts val="0"/>
              </a:spcBef>
              <a:spcAft>
                <a:spcPts val="0"/>
              </a:spcAft>
              <a:buNone/>
            </a:pPr>
            <a:r>
              <a:rPr lang="fr-FR"/>
              <a:t>Ils contribuent également au réchauffement climatique (voir  </a:t>
            </a:r>
            <a:r>
              <a:rPr lang="fr-FR" u="sng">
                <a:solidFill>
                  <a:schemeClr val="hlink"/>
                </a:solidFill>
                <a:hlinkClick r:id="rId4"/>
              </a:rPr>
              <a:t>https://link.springer.com/article/10.1007/s10584-005-5955-7</a:t>
            </a:r>
            <a:r>
              <a:rPr lang="fr-FR"/>
              <a: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2" name="Google Shape;262;g6407df6dcf_0_1: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3914649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6c43eba2b4_0_6:notes"/>
          <p:cNvSpPr txBox="1">
            <a:spLocks noGrp="1"/>
          </p:cNvSpPr>
          <p:nvPr>
            <p:ph type="body" idx="1"/>
          </p:nvPr>
        </p:nvSpPr>
        <p:spPr>
          <a:xfrm>
            <a:off x="709925" y="4861425"/>
            <a:ext cx="5679300" cy="460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9" name="Google Shape;979;g6c43eba2b4_0_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3327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24:notes"/>
          <p:cNvSpPr txBox="1">
            <a:spLocks noGrp="1"/>
          </p:cNvSpPr>
          <p:nvPr>
            <p:ph type="body" idx="1"/>
          </p:nvPr>
        </p:nvSpPr>
        <p:spPr>
          <a:xfrm>
            <a:off x="709613" y="4926013"/>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2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7491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6bfad43a7b_10_68:notes"/>
          <p:cNvSpPr txBox="1">
            <a:spLocks noGrp="1"/>
          </p:cNvSpPr>
          <p:nvPr>
            <p:ph type="body" idx="1"/>
          </p:nvPr>
        </p:nvSpPr>
        <p:spPr>
          <a:xfrm>
            <a:off x="734581" y="5513536"/>
            <a:ext cx="5880000" cy="4509600"/>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Stanford, avec beaucoup de moyens, a réussi à décarboné sa production d’électricité et de chauffage.</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Mais il y a des choses non décarbonables… le transport aérien.</a:t>
            </a:r>
            <a:endParaRPr sz="1500"/>
          </a:p>
        </p:txBody>
      </p:sp>
      <p:sp>
        <p:nvSpPr>
          <p:cNvPr id="996" name="Google Shape;996;g6bfad43a7b_10_68: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1158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25:notes"/>
          <p:cNvSpPr txBox="1">
            <a:spLocks noGrp="1"/>
          </p:cNvSpPr>
          <p:nvPr>
            <p:ph type="body" idx="1"/>
          </p:nvPr>
        </p:nvSpPr>
        <p:spPr>
          <a:xfrm>
            <a:off x="709613" y="4926013"/>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3" name="Google Shape;1003;p2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276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6c43eba2b4_3_0:notes"/>
          <p:cNvSpPr txBox="1">
            <a:spLocks noGrp="1"/>
          </p:cNvSpPr>
          <p:nvPr>
            <p:ph type="body" idx="1"/>
          </p:nvPr>
        </p:nvSpPr>
        <p:spPr>
          <a:xfrm>
            <a:off x="709930" y="4925401"/>
            <a:ext cx="5679440" cy="4029874"/>
          </a:xfrm>
          <a:prstGeom prst="rect">
            <a:avLst/>
          </a:prstGeom>
        </p:spPr>
        <p:txBody>
          <a:bodyPr spcFirstLastPara="1" wrap="square" lIns="97200" tIns="97200" rIns="97200" bIns="97200" anchor="t" anchorCtr="0">
            <a:noAutofit/>
          </a:bodyPr>
          <a:lstStyle/>
          <a:p>
            <a:pPr marL="0" lvl="0" indent="0" algn="l" rtl="0">
              <a:spcBef>
                <a:spcPts val="0"/>
              </a:spcBef>
              <a:spcAft>
                <a:spcPts val="0"/>
              </a:spcAft>
              <a:buNone/>
            </a:pPr>
            <a:endParaRPr/>
          </a:p>
        </p:txBody>
      </p:sp>
      <p:sp>
        <p:nvSpPr>
          <p:cNvPr id="1024" name="Google Shape;1024;g6c43eba2b4_3_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021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2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26:notes"/>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3" name="Google Shape;1033;p26:notes"/>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55</a:t>
            </a:fld>
            <a:endParaRPr/>
          </a:p>
        </p:txBody>
      </p:sp>
    </p:spTree>
    <p:extLst>
      <p:ext uri="{BB962C8B-B14F-4D97-AF65-F5344CB8AC3E}">
        <p14:creationId xmlns:p14="http://schemas.microsoft.com/office/powerpoint/2010/main" val="677884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6bfad43a7b_10_74:notes"/>
          <p:cNvSpPr txBox="1">
            <a:spLocks noGrp="1"/>
          </p:cNvSpPr>
          <p:nvPr>
            <p:ph type="body" idx="1"/>
          </p:nvPr>
        </p:nvSpPr>
        <p:spPr>
          <a:xfrm>
            <a:off x="734581" y="5513536"/>
            <a:ext cx="5880000" cy="4509600"/>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Source : </a:t>
            </a:r>
            <a:r>
              <a:rPr lang="fr-FR" sz="1500" u="sng">
                <a:solidFill>
                  <a:schemeClr val="hlink"/>
                </a:solidFill>
                <a:hlinkClick r:id="rId3"/>
              </a:rPr>
              <a:t>https://www.isterre.fr/french/actualites/a-la-une/article/isterre-publie-son-bilan-des-emissions-de-gaz-a-effet-de-serre-ges.html</a:t>
            </a:r>
            <a:endParaRPr sz="1500"/>
          </a:p>
          <a:p>
            <a:pPr marL="0" lvl="0" indent="0" algn="l" rtl="0">
              <a:spcBef>
                <a:spcPts val="0"/>
              </a:spcBef>
              <a:spcAft>
                <a:spcPts val="0"/>
              </a:spcAft>
              <a:buClr>
                <a:schemeClr val="dk1"/>
              </a:buClr>
              <a:buSzPts val="1300"/>
              <a:buFont typeface="Calibri"/>
              <a:buNone/>
            </a:pPr>
            <a:endParaRPr sz="1500"/>
          </a:p>
        </p:txBody>
      </p:sp>
      <p:sp>
        <p:nvSpPr>
          <p:cNvPr id="1039" name="Google Shape;1039;g6bfad43a7b_10_74: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542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6bfad43a7b_10_80:notes"/>
          <p:cNvSpPr txBox="1">
            <a:spLocks noGrp="1"/>
          </p:cNvSpPr>
          <p:nvPr>
            <p:ph type="body" idx="1"/>
          </p:nvPr>
        </p:nvSpPr>
        <p:spPr>
          <a:xfrm>
            <a:off x="734581" y="5513536"/>
            <a:ext cx="5880000" cy="4509600"/>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endParaRPr sz="1500"/>
          </a:p>
        </p:txBody>
      </p:sp>
      <p:sp>
        <p:nvSpPr>
          <p:cNvPr id="1046" name="Google Shape;1046;g6bfad43a7b_10_80: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2489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27:notes"/>
          <p:cNvSpPr txBox="1">
            <a:spLocks noGrp="1"/>
          </p:cNvSpPr>
          <p:nvPr>
            <p:ph type="body" idx="1"/>
          </p:nvPr>
        </p:nvSpPr>
        <p:spPr>
          <a:xfrm>
            <a:off x="709613" y="4926013"/>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2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241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65ae1da281_2_0:notes"/>
          <p:cNvSpPr txBox="1">
            <a:spLocks noGrp="1"/>
          </p:cNvSpPr>
          <p:nvPr>
            <p:ph type="body" idx="1"/>
          </p:nvPr>
        </p:nvSpPr>
        <p:spPr>
          <a:xfrm>
            <a:off x="709930" y="4861435"/>
            <a:ext cx="5679440" cy="4605570"/>
          </a:xfrm>
          <a:prstGeom prst="rect">
            <a:avLst/>
          </a:prstGeom>
        </p:spPr>
        <p:txBody>
          <a:bodyPr spcFirstLastPara="1" wrap="square" lIns="97200" tIns="97200" rIns="97200" bIns="97200" anchor="t" anchorCtr="0">
            <a:noAutofit/>
          </a:bodyPr>
          <a:lstStyle/>
          <a:p>
            <a:pPr marL="0" lvl="0" indent="0" algn="l" rtl="0">
              <a:spcBef>
                <a:spcPts val="0"/>
              </a:spcBef>
              <a:spcAft>
                <a:spcPts val="0"/>
              </a:spcAft>
              <a:buNone/>
            </a:pPr>
            <a:endParaRPr/>
          </a:p>
        </p:txBody>
      </p:sp>
      <p:sp>
        <p:nvSpPr>
          <p:cNvPr id="1071" name="Google Shape;1071;g65ae1da281_2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47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657ee8ac98_3_7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657ee8ac98_3_75:notes"/>
          <p:cNvSpPr txBox="1">
            <a:spLocks noGrp="1"/>
          </p:cNvSpPr>
          <p:nvPr>
            <p:ph type="body" idx="1"/>
          </p:nvPr>
        </p:nvSpPr>
        <p:spPr>
          <a:xfrm>
            <a:off x="709930" y="4861435"/>
            <a:ext cx="5679440" cy="4605570"/>
          </a:xfrm>
          <a:prstGeom prst="rect">
            <a:avLst/>
          </a:prstGeom>
          <a:noFill/>
          <a:ln>
            <a:noFill/>
          </a:ln>
        </p:spPr>
        <p:txBody>
          <a:bodyPr spcFirstLastPara="1" wrap="square" lIns="97200" tIns="48600" rIns="97200" bIns="48600" anchor="t" anchorCtr="0">
            <a:noAutofit/>
          </a:bodyPr>
          <a:lstStyle/>
          <a:p>
            <a:pPr marL="0" lvl="0" indent="0" algn="l" rtl="0">
              <a:spcBef>
                <a:spcPts val="300"/>
              </a:spcBef>
              <a:spcAft>
                <a:spcPts val="0"/>
              </a:spcAft>
              <a:buClr>
                <a:schemeClr val="dk1"/>
              </a:buClr>
              <a:buSzPts val="1100"/>
              <a:buFont typeface="Arial"/>
              <a:buNone/>
            </a:pPr>
            <a:r>
              <a:rPr lang="fr-FR" sz="1100">
                <a:solidFill>
                  <a:schemeClr val="dk1"/>
                </a:solidFill>
                <a:latin typeface="Arial"/>
                <a:ea typeface="Arial"/>
                <a:cs typeface="Arial"/>
                <a:sym typeface="Arial"/>
              </a:rPr>
              <a:t>Pour montrer l’ampleur des changements à l’œuvre, ces schéma représentent la différence de végétation entre l’ère glaciaire d’il y a 20 000 ans et aujourd’hui. A l’époque, des glaciers de plusieurs km d’épaisseur s’arrêtaient au Nord de la France et le reste de l’Europe n’était qu’une steppe glaciale quasi-désertique !</a:t>
            </a:r>
            <a:endParaRPr sz="1100">
              <a:solidFill>
                <a:schemeClr val="dk1"/>
              </a:solidFill>
              <a:latin typeface="Arial"/>
              <a:ea typeface="Arial"/>
              <a:cs typeface="Arial"/>
              <a:sym typeface="Arial"/>
            </a:endParaRPr>
          </a:p>
          <a:p>
            <a:pPr marL="0" lvl="0" indent="0" algn="l" rtl="0">
              <a:spcBef>
                <a:spcPts val="300"/>
              </a:spcBef>
              <a:spcAft>
                <a:spcPts val="0"/>
              </a:spcAft>
              <a:buClr>
                <a:schemeClr val="dk1"/>
              </a:buClr>
              <a:buSzPts val="1100"/>
              <a:buFont typeface="Arial"/>
              <a:buNone/>
            </a:pPr>
            <a:r>
              <a:rPr lang="fr-FR" sz="1100">
                <a:solidFill>
                  <a:schemeClr val="dk1"/>
                </a:solidFill>
                <a:latin typeface="Arial"/>
                <a:ea typeface="Arial"/>
                <a:cs typeface="Arial"/>
                <a:sym typeface="Arial"/>
              </a:rPr>
              <a:t>Le passage de ce monde de glace à l’univers accueillant que nous connaissons aujourd’hui s’est passé en 20 000 ans mais représente le même écart de température que les prévisions du changement climatique sur les 100 prochaines années... Est-ce que les écosystèmes pourront s’adapter en si peu de temps et </a:t>
            </a:r>
            <a:r>
              <a:rPr lang="fr-FR" sz="1100">
                <a:latin typeface="Arial"/>
                <a:ea typeface="Arial"/>
                <a:cs typeface="Arial"/>
                <a:sym typeface="Arial"/>
              </a:rPr>
              <a:t>2</a:t>
            </a:r>
            <a:r>
              <a:rPr lang="fr-FR" sz="1100">
                <a:solidFill>
                  <a:schemeClr val="dk1"/>
                </a:solidFill>
                <a:latin typeface="Arial"/>
                <a:ea typeface="Arial"/>
                <a:cs typeface="Arial"/>
                <a:sym typeface="Arial"/>
              </a:rPr>
              <a:t>00 fois plus vite ?</a:t>
            </a:r>
            <a:endParaRPr sz="1500"/>
          </a:p>
          <a:p>
            <a:pPr marL="241300" lvl="0" indent="-177800" algn="l" rtl="0">
              <a:spcBef>
                <a:spcPts val="300"/>
              </a:spcBef>
              <a:spcAft>
                <a:spcPts val="0"/>
              </a:spcAft>
              <a:buClr>
                <a:schemeClr val="dk1"/>
              </a:buClr>
              <a:buSzPts val="1100"/>
              <a:buFont typeface="Calibri"/>
              <a:buNone/>
            </a:pPr>
            <a:endParaRPr sz="1100">
              <a:latin typeface="Arial"/>
              <a:ea typeface="Arial"/>
              <a:cs typeface="Arial"/>
              <a:sym typeface="Arial"/>
            </a:endParaRPr>
          </a:p>
          <a:p>
            <a:pPr marL="0" lvl="0" indent="0" algn="l" rtl="0">
              <a:spcBef>
                <a:spcPts val="300"/>
              </a:spcBef>
              <a:spcAft>
                <a:spcPts val="0"/>
              </a:spcAft>
              <a:buClr>
                <a:schemeClr val="dk1"/>
              </a:buClr>
              <a:buSzPts val="1100"/>
              <a:buFont typeface="Calibri"/>
              <a:buNone/>
            </a:pPr>
            <a:endParaRPr sz="1100">
              <a:latin typeface="Arial"/>
              <a:ea typeface="Arial"/>
              <a:cs typeface="Arial"/>
              <a:sym typeface="Arial"/>
            </a:endParaRPr>
          </a:p>
        </p:txBody>
      </p:sp>
      <p:sp>
        <p:nvSpPr>
          <p:cNvPr id="274" name="Google Shape;274;g657ee8ac98_3_75:notes"/>
          <p:cNvSpPr txBox="1">
            <a:spLocks noGrp="1"/>
          </p:cNvSpPr>
          <p:nvPr>
            <p:ph type="sldNum" idx="12"/>
          </p:nvPr>
        </p:nvSpPr>
        <p:spPr>
          <a:xfrm>
            <a:off x="4021294" y="9721094"/>
            <a:ext cx="3076363" cy="511730"/>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6</a:t>
            </a:fld>
            <a:endParaRPr sz="1500"/>
          </a:p>
        </p:txBody>
      </p:sp>
    </p:spTree>
    <p:extLst>
      <p:ext uri="{BB962C8B-B14F-4D97-AF65-F5344CB8AC3E}">
        <p14:creationId xmlns:p14="http://schemas.microsoft.com/office/powerpoint/2010/main" val="2927322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28:notes"/>
          <p:cNvSpPr txBox="1">
            <a:spLocks noGrp="1"/>
          </p:cNvSpPr>
          <p:nvPr>
            <p:ph type="body" idx="1"/>
          </p:nvPr>
        </p:nvSpPr>
        <p:spPr>
          <a:xfrm>
            <a:off x="709613" y="4926013"/>
            <a:ext cx="5680075"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2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708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6bfad43a7b_10_94:notes"/>
          <p:cNvSpPr txBox="1">
            <a:spLocks noGrp="1"/>
          </p:cNvSpPr>
          <p:nvPr>
            <p:ph type="body" idx="1"/>
          </p:nvPr>
        </p:nvSpPr>
        <p:spPr>
          <a:xfrm>
            <a:off x="734581" y="5513536"/>
            <a:ext cx="5880000" cy="4509600"/>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a:t>En dehors du transport aérien, on peut regarder l’impact de certaines activités de recherche.</a:t>
            </a:r>
            <a:endParaRPr/>
          </a:p>
          <a:p>
            <a:pPr marL="0" lvl="0" indent="0" algn="l" rtl="0">
              <a:spcBef>
                <a:spcPts val="0"/>
              </a:spcBef>
              <a:spcAft>
                <a:spcPts val="0"/>
              </a:spcAft>
              <a:buClr>
                <a:schemeClr val="dk1"/>
              </a:buClr>
              <a:buSzPts val="1300"/>
              <a:buFont typeface="Calibri"/>
              <a:buNone/>
            </a:pPr>
            <a:r>
              <a:rPr lang="fr-FR"/>
              <a:t>Exemple des grands instruments, et du calcul intensif.</a:t>
            </a:r>
            <a:endParaRPr/>
          </a:p>
          <a:p>
            <a:pPr marL="0" lvl="0" indent="0" algn="l" rtl="0">
              <a:spcBef>
                <a:spcPts val="0"/>
              </a:spcBef>
              <a:spcAft>
                <a:spcPts val="0"/>
              </a:spcAft>
              <a:buClr>
                <a:schemeClr val="dk1"/>
              </a:buClr>
              <a:buSzPts val="1300"/>
              <a:buFont typeface="Calibri"/>
              <a:buNone/>
            </a:pPr>
            <a:endParaRPr sz="1500"/>
          </a:p>
          <a:p>
            <a:pPr marL="0" lvl="0" indent="0" algn="just" rtl="0">
              <a:lnSpc>
                <a:spcPct val="115000"/>
              </a:lnSpc>
              <a:spcBef>
                <a:spcPts val="1200"/>
              </a:spcBef>
              <a:spcAft>
                <a:spcPts val="0"/>
              </a:spcAft>
              <a:buClr>
                <a:schemeClr val="dk1"/>
              </a:buClr>
              <a:buSzPts val="1100"/>
              <a:buFont typeface="Arial"/>
              <a:buNone/>
            </a:pPr>
            <a:r>
              <a:rPr lang="fr-FR" sz="1100" b="1">
                <a:latin typeface="Arial"/>
                <a:ea typeface="Arial"/>
                <a:cs typeface="Arial"/>
                <a:sym typeface="Arial"/>
              </a:rPr>
              <a:t>Details on the calculation of the carbon footprint of the synchrotron SOLEIL and of the LHC</a:t>
            </a:r>
            <a:endParaRPr sz="1100" b="1">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fr-FR" sz="1100">
                <a:latin typeface="Arial"/>
                <a:ea typeface="Arial"/>
                <a:cs typeface="Arial"/>
                <a:sym typeface="Arial"/>
              </a:rPr>
              <a:t>For the electricity, we use the average eCO</a:t>
            </a:r>
            <a:r>
              <a:rPr lang="fr-FR" sz="1100" baseline="-25000">
                <a:latin typeface="Arial"/>
                <a:ea typeface="Arial"/>
                <a:cs typeface="Arial"/>
                <a:sym typeface="Arial"/>
              </a:rPr>
              <a:t>2</a:t>
            </a:r>
            <a:r>
              <a:rPr lang="fr-FR" sz="1100">
                <a:latin typeface="Arial"/>
                <a:ea typeface="Arial"/>
                <a:cs typeface="Arial"/>
                <a:sym typeface="Arial"/>
              </a:rPr>
              <a:t> footprint of electricity production in France (57 g/kWh eCO</a:t>
            </a:r>
            <a:r>
              <a:rPr lang="fr-FR" sz="1100" baseline="-25000">
                <a:latin typeface="Arial"/>
                <a:ea typeface="Arial"/>
                <a:cs typeface="Arial"/>
                <a:sym typeface="Arial"/>
              </a:rPr>
              <a:t>2</a:t>
            </a:r>
            <a:r>
              <a:rPr lang="fr-FR" sz="1100">
                <a:latin typeface="Arial"/>
                <a:ea typeface="Arial"/>
                <a:cs typeface="Arial"/>
                <a:sym typeface="Arial"/>
              </a:rPr>
              <a:t>,</a:t>
            </a:r>
            <a:r>
              <a:rPr lang="fr-FR" sz="1100">
                <a:uFill>
                  <a:noFill/>
                </a:uFill>
                <a:latin typeface="Arial"/>
                <a:ea typeface="Arial"/>
                <a:cs typeface="Arial"/>
                <a:sym typeface="Arial"/>
                <a:hlinkClick r:id="rId3"/>
              </a:rPr>
              <a:t> </a:t>
            </a:r>
            <a:r>
              <a:rPr lang="fr-FR" sz="1100" u="sng">
                <a:solidFill>
                  <a:schemeClr val="hlink"/>
                </a:solidFill>
                <a:latin typeface="Arial"/>
                <a:ea typeface="Arial"/>
                <a:cs typeface="Arial"/>
                <a:sym typeface="Arial"/>
                <a:hlinkClick r:id="rId3"/>
              </a:rPr>
              <a:t>www.bilans-ges.ademe.fr/fr/basecarbone/donnees-consulter/liste-element/categorie/64</a:t>
            </a:r>
            <a:r>
              <a:rPr lang="fr-FR" sz="1100">
                <a:latin typeface="Arial"/>
                <a:ea typeface="Arial"/>
                <a:cs typeface="Arial"/>
                <a:sym typeface="Arial"/>
              </a:rPr>
              <a:t>). To convert the construction cost of each instrument into eCO</a:t>
            </a:r>
            <a:r>
              <a:rPr lang="fr-FR" sz="1100" baseline="-25000">
                <a:latin typeface="Arial"/>
                <a:ea typeface="Arial"/>
                <a:cs typeface="Arial"/>
                <a:sym typeface="Arial"/>
              </a:rPr>
              <a:t>2</a:t>
            </a:r>
            <a:r>
              <a:rPr lang="fr-FR" sz="1100">
                <a:latin typeface="Arial"/>
                <a:ea typeface="Arial"/>
                <a:cs typeface="Arial"/>
                <a:sym typeface="Arial"/>
              </a:rPr>
              <a:t> production, we use the carbon intensity of French gross domestic product: 0.164 kg eCO</a:t>
            </a:r>
            <a:r>
              <a:rPr lang="fr-FR" sz="1100" baseline="-25000">
                <a:latin typeface="Arial"/>
                <a:ea typeface="Arial"/>
                <a:cs typeface="Arial"/>
                <a:sym typeface="Arial"/>
              </a:rPr>
              <a:t>2</a:t>
            </a:r>
            <a:r>
              <a:rPr lang="fr-FR" sz="1100">
                <a:latin typeface="Arial"/>
                <a:ea typeface="Arial"/>
                <a:cs typeface="Arial"/>
                <a:sym typeface="Arial"/>
              </a:rPr>
              <a:t>/€ in 1999 and 0.157 kg eCO</a:t>
            </a:r>
            <a:r>
              <a:rPr lang="fr-FR" sz="1100" baseline="-25000">
                <a:latin typeface="Arial"/>
                <a:ea typeface="Arial"/>
                <a:cs typeface="Arial"/>
                <a:sym typeface="Arial"/>
              </a:rPr>
              <a:t>2</a:t>
            </a:r>
            <a:r>
              <a:rPr lang="fr-FR" sz="1100">
                <a:latin typeface="Arial"/>
                <a:ea typeface="Arial"/>
                <a:cs typeface="Arial"/>
                <a:sym typeface="Arial"/>
              </a:rPr>
              <a:t>/€ in 2003 (</a:t>
            </a:r>
            <a:r>
              <a:rPr lang="fr-FR" sz="1100" u="sng">
                <a:solidFill>
                  <a:schemeClr val="hlink"/>
                </a:solidFill>
                <a:latin typeface="Arial"/>
                <a:ea typeface="Arial"/>
                <a:cs typeface="Arial"/>
                <a:sym typeface="Arial"/>
                <a:hlinkClick r:id="rId4"/>
              </a:rPr>
              <a:t>data.worldbank.org/indicator/EN.ATM.CO2E.KD.GD?view=chart</a:t>
            </a:r>
            <a:r>
              <a:rPr lang="fr-FR" sz="1100">
                <a:latin typeface="Arial"/>
                <a:ea typeface="Arial"/>
                <a:cs typeface="Arial"/>
                <a:sym typeface="Arial"/>
              </a:rPr>
              <a:t>), these two years corresponding to the construction years of the LHC near Geneva and of the synchrotron SOLEIL near Paris, respectively. We assume that the average life time of such instruments is about 20 years.</a:t>
            </a:r>
            <a:endParaRPr sz="1100">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fr-FR" sz="1100" u="sng">
                <a:latin typeface="Arial"/>
                <a:ea typeface="Arial"/>
                <a:cs typeface="Arial"/>
                <a:sym typeface="Arial"/>
              </a:rPr>
              <a:t>SOLEIL</a:t>
            </a:r>
            <a:r>
              <a:rPr lang="fr-FR" sz="1100">
                <a:latin typeface="Arial"/>
                <a:ea typeface="Arial"/>
                <a:cs typeface="Arial"/>
                <a:sym typeface="Arial"/>
              </a:rPr>
              <a:t>: Its construction cost is 400 M€, its yearly electricity consumption is 6 MW, and approximately 2,500 users come each year to perform experiments [</a:t>
            </a:r>
            <a:r>
              <a:rPr lang="fr-FR" sz="1100" u="sng">
                <a:solidFill>
                  <a:srgbClr val="1155CC"/>
                </a:solidFill>
                <a:latin typeface="Arial"/>
                <a:ea typeface="Arial"/>
                <a:cs typeface="Arial"/>
                <a:sym typeface="Arial"/>
                <a:hlinkClick r:id="rId5"/>
              </a:rPr>
              <a:t>www.synchrotron-soleil.fr/fr/file/5796/download?token=HQI5zr3j</a:t>
            </a:r>
            <a:r>
              <a:rPr lang="fr-FR" sz="1100">
                <a:latin typeface="Arial"/>
                <a:ea typeface="Arial"/>
                <a:cs typeface="Arial"/>
                <a:sym typeface="Arial"/>
              </a:rPr>
              <a:t>]. The construction is equivalent to 3,140 tons per year and the electricity to 2,995 tons per year, leading to ~2.5 tons of eCO</a:t>
            </a:r>
            <a:r>
              <a:rPr lang="fr-FR" sz="1100" baseline="-25000">
                <a:latin typeface="Arial"/>
                <a:ea typeface="Arial"/>
                <a:cs typeface="Arial"/>
                <a:sym typeface="Arial"/>
              </a:rPr>
              <a:t>2</a:t>
            </a:r>
            <a:r>
              <a:rPr lang="fr-FR" sz="1100">
                <a:latin typeface="Arial"/>
                <a:ea typeface="Arial"/>
                <a:cs typeface="Arial"/>
                <a:sym typeface="Arial"/>
              </a:rPr>
              <a:t>/user.</a:t>
            </a:r>
            <a:endParaRPr sz="1100">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fr-FR" sz="1100" u="sng">
                <a:latin typeface="Arial"/>
                <a:ea typeface="Arial"/>
                <a:cs typeface="Arial"/>
                <a:sym typeface="Arial"/>
              </a:rPr>
              <a:t>LHC</a:t>
            </a:r>
            <a:r>
              <a:rPr lang="fr-FR" sz="1100">
                <a:latin typeface="Arial"/>
                <a:ea typeface="Arial"/>
                <a:cs typeface="Arial"/>
                <a:sym typeface="Arial"/>
              </a:rPr>
              <a:t>: Its construction cost is ~7.5 billion € (en.wikipedia.org/wiki/Large_Hadron_Collider#cite_note-TheLHC-1) and its yearly electricity consumption ~750 GWh (</a:t>
            </a:r>
            <a:r>
              <a:rPr lang="fr-FR" sz="1100" u="sng">
                <a:solidFill>
                  <a:schemeClr val="hlink"/>
                </a:solidFill>
                <a:latin typeface="Arial"/>
                <a:ea typeface="Arial"/>
                <a:cs typeface="Arial"/>
                <a:sym typeface="Arial"/>
                <a:hlinkClick r:id="rId6"/>
              </a:rPr>
              <a:t>home.cern/resources/faqs/facts-and-figures-about-lhc</a:t>
            </a:r>
            <a:r>
              <a:rPr lang="fr-FR" sz="1100">
                <a:latin typeface="Arial"/>
                <a:ea typeface="Arial"/>
                <a:cs typeface="Arial"/>
                <a:sym typeface="Arial"/>
              </a:rPr>
              <a:t>) for an estimated 10,000 workers. The construction is equivalent to 61,500 tons per year and the electricity to 42,750 tons per year, leading to ~10.4 tons of eCO</a:t>
            </a:r>
            <a:r>
              <a:rPr lang="fr-FR" sz="1100" baseline="-25000">
                <a:latin typeface="Arial"/>
                <a:ea typeface="Arial"/>
                <a:cs typeface="Arial"/>
                <a:sym typeface="Arial"/>
              </a:rPr>
              <a:t>2</a:t>
            </a:r>
            <a:r>
              <a:rPr lang="fr-FR" sz="1100">
                <a:latin typeface="Arial"/>
                <a:ea typeface="Arial"/>
                <a:cs typeface="Arial"/>
                <a:sym typeface="Arial"/>
              </a:rPr>
              <a:t> per on-site worker.</a:t>
            </a:r>
            <a:endParaRPr sz="1100">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fr-FR" sz="1100" i="1">
                <a:latin typeface="Arial"/>
                <a:ea typeface="Arial"/>
                <a:cs typeface="Arial"/>
                <a:sym typeface="Arial"/>
              </a:rPr>
              <a:t>Calcul sur le LHC critiquable sur un point : le mix énergétique du LHC est plus proche de celui du nucléaire pur, sans doute. </a:t>
            </a:r>
            <a:endParaRPr sz="1100" i="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FR" sz="1100" u="sng">
                <a:latin typeface="Arial"/>
                <a:ea typeface="Arial"/>
                <a:cs typeface="Arial"/>
                <a:sym typeface="Arial"/>
              </a:rPr>
              <a:t>Pour le calcul intensif : </a:t>
            </a:r>
            <a:endParaRPr sz="1100" u="sng">
              <a:latin typeface="Arial"/>
              <a:ea typeface="Arial"/>
              <a:cs typeface="Arial"/>
              <a:sym typeface="Arial"/>
            </a:endParaRPr>
          </a:p>
          <a:p>
            <a:pPr marL="0" lvl="0" indent="0" algn="l" rtl="0">
              <a:spcBef>
                <a:spcPts val="1200"/>
              </a:spcBef>
              <a:spcAft>
                <a:spcPts val="0"/>
              </a:spcAft>
              <a:buClr>
                <a:schemeClr val="dk1"/>
              </a:buClr>
              <a:buSzPts val="1300"/>
              <a:buFont typeface="Calibri"/>
              <a:buNone/>
            </a:pPr>
            <a:r>
              <a:rPr lang="fr-FR" sz="1500"/>
              <a:t>Calmip : https://www.calmip.univ-toulouse.fr/IMG/pdf/calmip_equipmeso_26nov15.pdf?519/02600b454dcd74006305825ce58e2520b1c8be72</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https://ecoinfo.cnrs.fr/2019/09/13/mesurer-la-consommation-electrique-dun-serveur/</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endParaRPr sz="1500"/>
          </a:p>
        </p:txBody>
      </p:sp>
      <p:sp>
        <p:nvSpPr>
          <p:cNvPr id="1091" name="Google Shape;1091;g6bfad43a7b_10_94: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8147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6bfad43a7b_13_151:notes"/>
          <p:cNvSpPr txBox="1">
            <a:spLocks noGrp="1"/>
          </p:cNvSpPr>
          <p:nvPr>
            <p:ph type="body" idx="1"/>
          </p:nvPr>
        </p:nvSpPr>
        <p:spPr>
          <a:xfrm>
            <a:off x="734581" y="5513536"/>
            <a:ext cx="5879930" cy="4509621"/>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Équipement et fonctionnement : le fait que cela constitue, pour de nombreux laboratoires, la principale source de dépenses, bien loin devant les missions, n’augure rien de bon…. Cela diminuerait la part du transport aérien en relatif, mais augmenterait l’impact absolu de manière significative!! </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endParaRPr sz="1500"/>
          </a:p>
        </p:txBody>
      </p:sp>
      <p:sp>
        <p:nvSpPr>
          <p:cNvPr id="1101" name="Google Shape;1101;g6bfad43a7b_13_151: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38869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3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35:notes"/>
          <p:cNvSpPr txBox="1">
            <a:spLocks noGrp="1"/>
          </p:cNvSpPr>
          <p:nvPr>
            <p:ph type="body" idx="1"/>
          </p:nvPr>
        </p:nvSpPr>
        <p:spPr>
          <a:xfrm>
            <a:off x="709613" y="4926013"/>
            <a:ext cx="5680075" cy="4029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35:notes"/>
          <p:cNvSpPr txBox="1">
            <a:spLocks noGrp="1"/>
          </p:cNvSpPr>
          <p:nvPr>
            <p:ph type="sldNum" idx="12"/>
          </p:nvPr>
        </p:nvSpPr>
        <p:spPr>
          <a:xfrm>
            <a:off x="4021138" y="9721850"/>
            <a:ext cx="3076575" cy="5127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63</a:t>
            </a:fld>
            <a:endParaRPr/>
          </a:p>
        </p:txBody>
      </p:sp>
    </p:spTree>
    <p:extLst>
      <p:ext uri="{BB962C8B-B14F-4D97-AF65-F5344CB8AC3E}">
        <p14:creationId xmlns:p14="http://schemas.microsoft.com/office/powerpoint/2010/main" val="318528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6bfad43a7b_13_15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g6bfad43a7b_13_156:notes"/>
          <p:cNvSpPr txBox="1">
            <a:spLocks noGrp="1"/>
          </p:cNvSpPr>
          <p:nvPr>
            <p:ph type="body" idx="1"/>
          </p:nvPr>
        </p:nvSpPr>
        <p:spPr>
          <a:xfrm>
            <a:off x="709930" y="4925401"/>
            <a:ext cx="5679440" cy="4029874"/>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None/>
            </a:pPr>
            <a:r>
              <a:rPr lang="fr-FR" sz="1500"/>
              <a:t>Plusieurs sens donnés à la neutralité. </a:t>
            </a:r>
            <a:endParaRPr sz="1500"/>
          </a:p>
          <a:p>
            <a:pPr marL="0" lvl="0" indent="0" algn="l" rtl="0">
              <a:spcBef>
                <a:spcPts val="0"/>
              </a:spcBef>
              <a:spcAft>
                <a:spcPts val="0"/>
              </a:spcAft>
              <a:buNone/>
            </a:pPr>
            <a:r>
              <a:rPr lang="fr-FR" sz="1500"/>
              <a:t>► Le premier, souvent invoqué par les scientifiques pour ne pas intervenir dans la vie de la cité, et ne pas s’exprimer politiquement, est un contre-sens. La neutralité signifie uniquement, dans ce contexte, que les valeurs ne doivent pas influencer la production scientifique (trucage des données, etc…). Il s’agit également de ne pas faire croire que la science permet d’avoir des conclusions sur la morale. </a:t>
            </a:r>
            <a:endParaRPr sz="1500"/>
          </a:p>
          <a:p>
            <a:pPr marL="0" lvl="0" indent="0" algn="l" rtl="0">
              <a:spcBef>
                <a:spcPts val="0"/>
              </a:spcBef>
              <a:spcAft>
                <a:spcPts val="0"/>
              </a:spcAft>
              <a:buNone/>
            </a:pPr>
            <a:r>
              <a:rPr lang="fr-FR" sz="1500"/>
              <a:t>A condition de clarifier ses valeurs, un scientifique peut donc intervenir dans la vie de la cité, militer, etc…</a:t>
            </a:r>
            <a:endParaRPr sz="1500"/>
          </a:p>
          <a:p>
            <a:pPr marL="0" lvl="0" indent="0" algn="l" rtl="0">
              <a:spcBef>
                <a:spcPts val="0"/>
              </a:spcBef>
              <a:spcAft>
                <a:spcPts val="0"/>
              </a:spcAft>
              <a:buNone/>
            </a:pPr>
            <a:r>
              <a:rPr lang="fr-FR" sz="1500"/>
              <a:t>► Le deuxième mérite réflexion. </a:t>
            </a:r>
            <a:endParaRPr sz="1500"/>
          </a:p>
          <a:p>
            <a:pPr marL="0" lvl="0" indent="0" algn="l" rtl="0">
              <a:spcBef>
                <a:spcPts val="0"/>
              </a:spcBef>
              <a:spcAft>
                <a:spcPts val="0"/>
              </a:spcAft>
              <a:buNone/>
            </a:pPr>
            <a:endParaRPr sz="1500"/>
          </a:p>
        </p:txBody>
      </p:sp>
      <p:sp>
        <p:nvSpPr>
          <p:cNvPr id="1115" name="Google Shape;1115;g6bfad43a7b_13_156:notes"/>
          <p:cNvSpPr txBox="1">
            <a:spLocks noGrp="1"/>
          </p:cNvSpPr>
          <p:nvPr>
            <p:ph type="sldNum" idx="12"/>
          </p:nvPr>
        </p:nvSpPr>
        <p:spPr>
          <a:xfrm>
            <a:off x="4021294" y="9721094"/>
            <a:ext cx="3076363" cy="513506"/>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None/>
            </a:pPr>
            <a:fld id="{00000000-1234-1234-1234-123412341234}" type="slidenum">
              <a:rPr lang="fr-FR" sz="1500"/>
              <a:t>64</a:t>
            </a:fld>
            <a:endParaRPr sz="1500"/>
          </a:p>
        </p:txBody>
      </p:sp>
    </p:spTree>
    <p:extLst>
      <p:ext uri="{BB962C8B-B14F-4D97-AF65-F5344CB8AC3E}">
        <p14:creationId xmlns:p14="http://schemas.microsoft.com/office/powerpoint/2010/main" val="20973709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6bfad43a7b_13_16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6bfad43a7b_13_166:notes"/>
          <p:cNvSpPr txBox="1">
            <a:spLocks noGrp="1"/>
          </p:cNvSpPr>
          <p:nvPr>
            <p:ph type="body" idx="1"/>
          </p:nvPr>
        </p:nvSpPr>
        <p:spPr>
          <a:xfrm>
            <a:off x="709930" y="4925401"/>
            <a:ext cx="5679440" cy="4029874"/>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None/>
            </a:pPr>
            <a:r>
              <a:rPr lang="fr-FR"/>
              <a:t>Les philosophes des sciences nous l’affirme clairement :</a:t>
            </a:r>
            <a:r>
              <a:rPr lang="fr-FR">
                <a:solidFill>
                  <a:srgbClr val="000000"/>
                </a:solidFill>
              </a:rPr>
              <a:t> le processus de production de la connaissance peut être neutre, mais le choix des thématiques et des méthodes ne l’est pas. Il est influencé par nos valeurs, la société, les incitations financières,les moyens disponibles, notre formation, etc….</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fr-FR"/>
              <a:t>► Exemple : On choisit d’étudier le déplacement des cerfs pendant la période du brame</a:t>
            </a:r>
            <a:endParaRPr/>
          </a:p>
          <a:p>
            <a:pPr marL="457200" lvl="0" indent="-304800" algn="l" rtl="0">
              <a:spcBef>
                <a:spcPts val="0"/>
              </a:spcBef>
              <a:spcAft>
                <a:spcPts val="0"/>
              </a:spcAft>
              <a:buSzPts val="1200"/>
              <a:buAutoNum type="arabicPeriod"/>
            </a:pPr>
            <a:r>
              <a:rPr lang="fr-FR"/>
              <a:t>Choix : ce choix n’est pas neutre, et peut être influencé par de très nombreuses choses. Pourquoi ne pas chercher sur un papillon ou une bactérie?</a:t>
            </a:r>
            <a:endParaRPr/>
          </a:p>
          <a:p>
            <a:pPr marL="457200" lvl="0" indent="-304800" algn="l" rtl="0">
              <a:spcBef>
                <a:spcPts val="0"/>
              </a:spcBef>
              <a:spcAft>
                <a:spcPts val="0"/>
              </a:spcAft>
              <a:buSzPts val="1200"/>
              <a:buAutoNum type="arabicPeriod"/>
            </a:pPr>
            <a:r>
              <a:rPr lang="fr-FR"/>
              <a:t>Méthode : si on étudie le déplacement des cerfs, on peut le faire avec des jumelles, posté sur une montagne, ou bien avec des balises GPS sur chaque animal. Le choix de la méthode n’est pas neutre. Ses impacts environnementaux, son lien avec un système technique global, etc… sont différents. </a:t>
            </a:r>
            <a:endParaRPr/>
          </a:p>
          <a:p>
            <a:pPr marL="457200" lvl="0" indent="0" algn="l" rtl="0">
              <a:spcBef>
                <a:spcPts val="0"/>
              </a:spcBef>
              <a:spcAft>
                <a:spcPts val="0"/>
              </a:spcAft>
              <a:buNone/>
            </a:pPr>
            <a:endParaRPr/>
          </a:p>
          <a:p>
            <a:pPr marL="0" lvl="0" indent="0" algn="l" rtl="0">
              <a:spcBef>
                <a:spcPts val="0"/>
              </a:spcBef>
              <a:spcAft>
                <a:spcPts val="0"/>
              </a:spcAft>
              <a:buNone/>
            </a:pPr>
            <a:r>
              <a:rPr lang="fr-FR"/>
              <a:t>► Les incitations des organismes qui nous financent ne sont pas neutres, elles sont orientées. On voit par exemple la non-neutralité des appels à projet de l’ANR, ou la vision de la recherche par un commissaire européen.  </a:t>
            </a:r>
            <a:endParaRPr/>
          </a:p>
          <a:p>
            <a:pPr marL="0" lvl="0" indent="0" algn="l" rtl="0">
              <a:spcBef>
                <a:spcPts val="0"/>
              </a:spcBef>
              <a:spcAft>
                <a:spcPts val="0"/>
              </a:spcAft>
              <a:buNone/>
            </a:pPr>
            <a:endParaRPr/>
          </a:p>
          <a:p>
            <a:pPr marL="0" lvl="0" indent="0" algn="l" rtl="0">
              <a:spcBef>
                <a:spcPts val="0"/>
              </a:spcBef>
              <a:spcAft>
                <a:spcPts val="0"/>
              </a:spcAft>
              <a:buNone/>
            </a:pPr>
            <a:r>
              <a:rPr lang="fr-FR"/>
              <a:t>DONC LA SCIENCE QUE NOUS FAISONS N’EST PAS NEUTRE !!!!! Dire le contraire est très pratique pour se dédouaner de toute responsabilité, mais c’est inexact. </a:t>
            </a:r>
            <a:endParaRPr/>
          </a:p>
          <a:p>
            <a:pPr marL="0" lvl="0" indent="0" algn="l" rtl="0">
              <a:spcBef>
                <a:spcPts val="0"/>
              </a:spcBef>
              <a:spcAft>
                <a:spcPts val="0"/>
              </a:spcAft>
              <a:buNone/>
            </a:pPr>
            <a:endParaRPr/>
          </a:p>
          <a:p>
            <a:pPr marL="0" lvl="0" indent="0" algn="l" rtl="0">
              <a:spcBef>
                <a:spcPts val="0"/>
              </a:spcBef>
              <a:spcAft>
                <a:spcPts val="0"/>
              </a:spcAft>
              <a:buNone/>
            </a:pPr>
            <a:r>
              <a:rPr lang="fr-FR"/>
              <a:t> </a:t>
            </a:r>
            <a:endParaRPr/>
          </a:p>
        </p:txBody>
      </p:sp>
      <p:sp>
        <p:nvSpPr>
          <p:cNvPr id="1126" name="Google Shape;1126;g6bfad43a7b_13_166:notes"/>
          <p:cNvSpPr txBox="1">
            <a:spLocks noGrp="1"/>
          </p:cNvSpPr>
          <p:nvPr>
            <p:ph type="sldNum" idx="12"/>
          </p:nvPr>
        </p:nvSpPr>
        <p:spPr>
          <a:xfrm>
            <a:off x="4021294" y="9721094"/>
            <a:ext cx="3076363" cy="513506"/>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None/>
            </a:pPr>
            <a:fld id="{00000000-1234-1234-1234-123412341234}" type="slidenum">
              <a:rPr lang="fr-FR" sz="1500"/>
              <a:t>65</a:t>
            </a:fld>
            <a:endParaRPr sz="1500"/>
          </a:p>
        </p:txBody>
      </p:sp>
    </p:spTree>
    <p:extLst>
      <p:ext uri="{BB962C8B-B14F-4D97-AF65-F5344CB8AC3E}">
        <p14:creationId xmlns:p14="http://schemas.microsoft.com/office/powerpoint/2010/main" val="1702590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6bfad43a7b_13_17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g6bfad43a7b_13_179:notes"/>
          <p:cNvSpPr txBox="1">
            <a:spLocks noGrp="1"/>
          </p:cNvSpPr>
          <p:nvPr>
            <p:ph type="body" idx="1"/>
          </p:nvPr>
        </p:nvSpPr>
        <p:spPr>
          <a:xfrm>
            <a:off x="709930" y="4925401"/>
            <a:ext cx="5679440" cy="4029874"/>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None/>
            </a:pPr>
            <a:endParaRPr sz="1500"/>
          </a:p>
        </p:txBody>
      </p:sp>
      <p:sp>
        <p:nvSpPr>
          <p:cNvPr id="1140" name="Google Shape;1140;g6bfad43a7b_13_179:notes"/>
          <p:cNvSpPr txBox="1">
            <a:spLocks noGrp="1"/>
          </p:cNvSpPr>
          <p:nvPr>
            <p:ph type="sldNum" idx="12"/>
          </p:nvPr>
        </p:nvSpPr>
        <p:spPr>
          <a:xfrm>
            <a:off x="4021294" y="9721094"/>
            <a:ext cx="3076363" cy="513506"/>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None/>
            </a:pPr>
            <a:fld id="{00000000-1234-1234-1234-123412341234}" type="slidenum">
              <a:rPr lang="fr-FR" sz="1500"/>
              <a:t>66</a:t>
            </a:fld>
            <a:endParaRPr sz="1500"/>
          </a:p>
        </p:txBody>
      </p:sp>
    </p:spTree>
    <p:extLst>
      <p:ext uri="{BB962C8B-B14F-4D97-AF65-F5344CB8AC3E}">
        <p14:creationId xmlns:p14="http://schemas.microsoft.com/office/powerpoint/2010/main" val="41281448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6bfad43a7b_13_197: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g6bfad43a7b_13_197:notes"/>
          <p:cNvSpPr txBox="1">
            <a:spLocks noGrp="1"/>
          </p:cNvSpPr>
          <p:nvPr>
            <p:ph type="body" idx="1"/>
          </p:nvPr>
        </p:nvSpPr>
        <p:spPr>
          <a:xfrm>
            <a:off x="734581" y="5513536"/>
            <a:ext cx="5880059" cy="4509537"/>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None/>
            </a:pPr>
            <a:r>
              <a:rPr lang="fr-FR"/>
              <a:t>L’objection n°1 : en travaillant sur l’amélioration énergétique, nous contribuons à la “transition écologique” car nous allons réduire les consommations. Ceci est invalidé par les faits : dans notre société actuelle, l’efficacité ce traduit par une augmentation de la consommation, pas par sa diminution : c’est l’effet rebond, mis en évidence dès 1865 par l’économiste William Jevons dans le cas du charbon et toujours confirmé  montre que, dans le fonctionnement actuel de notre économie, toute augmentation d’efficacité est convertie en augmentation de la consommation. Depuis l’invention de la machine à vapeur par James Watt à la fin du 18</a:t>
            </a:r>
            <a:r>
              <a:rPr lang="fr-FR" baseline="30000"/>
              <a:t>ème</a:t>
            </a:r>
            <a:r>
              <a:rPr lang="fr-FR"/>
              <a:t> siècle, d’impressionnants progrès technologiques dans l’efficacité énergétique ont donc été systématiquement accompagnés par l’augmentation massive de la consommation énergétique.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FR" b="1"/>
              <a:t>Numérique </a:t>
            </a:r>
            <a:r>
              <a:rPr lang="fr-FR"/>
              <a:t>:</a:t>
            </a:r>
            <a:endParaRPr/>
          </a:p>
          <a:p>
            <a:pPr marL="0" lvl="0" indent="0" algn="l" rtl="0">
              <a:spcBef>
                <a:spcPts val="0"/>
              </a:spcBef>
              <a:spcAft>
                <a:spcPts val="0"/>
              </a:spcAft>
              <a:buNone/>
            </a:pPr>
            <a:r>
              <a:rPr lang="fr-FR"/>
              <a:t>L’augmentation de l’efficacité énergétique dans le numérique se traduit par une hausse de la consommation globale. Par exemple, il y a 15 ans, personne n’aurait lu dans le métro une video haute-définition sur son smartphone. La consommation énergétique du citoyen lambda dans le métro a augmenté drastiquement. Les consommations énergétiques par unité de données stockée ou transmise diminuent par deux tous les deux ans, mais la consommation augmente de 9% par an, soit un doublement tous les 8 ans!! </a:t>
            </a:r>
            <a:endParaRPr/>
          </a:p>
          <a:p>
            <a:pPr marL="0" lvl="0" indent="0" algn="l" rtl="0">
              <a:spcBef>
                <a:spcPts val="0"/>
              </a:spcBef>
              <a:spcAft>
                <a:spcPts val="0"/>
              </a:spcAft>
              <a:buNone/>
            </a:pPr>
            <a:r>
              <a:rPr lang="fr-FR"/>
              <a:t>De plus, la numérisation ne conduit pas à une dématérialisation.</a:t>
            </a:r>
            <a:endParaRPr/>
          </a:p>
          <a:p>
            <a:pPr marL="0" lvl="0" indent="0" algn="l" rtl="0">
              <a:spcBef>
                <a:spcPts val="0"/>
              </a:spcBef>
              <a:spcAft>
                <a:spcPts val="0"/>
              </a:spcAft>
              <a:buNone/>
            </a:pPr>
            <a:endParaRPr/>
          </a:p>
          <a:p>
            <a:pPr marL="0" lvl="0" indent="0" algn="l" rtl="0">
              <a:spcBef>
                <a:spcPts val="0"/>
              </a:spcBef>
              <a:spcAft>
                <a:spcPts val="0"/>
              </a:spcAft>
              <a:buNone/>
            </a:pPr>
            <a:r>
              <a:rPr lang="fr-FR"/>
              <a:t>Source : </a:t>
            </a:r>
            <a:r>
              <a:rPr lang="fr-FR" sz="1100"/>
              <a:t> « Pour une sobriété numérique », The Shift Project, 2019</a:t>
            </a:r>
            <a:endParaRPr sz="1100"/>
          </a:p>
          <a:p>
            <a:pPr marL="0" lvl="0" indent="0" algn="l" rtl="0">
              <a:spcBef>
                <a:spcPts val="0"/>
              </a:spcBef>
              <a:spcAft>
                <a:spcPts val="0"/>
              </a:spcAft>
              <a:buNone/>
            </a:pPr>
            <a:r>
              <a:rPr lang="fr-FR" sz="1100" i="1"/>
              <a:t>A simple extension of dematerialization theory: Incorporation of technical progress and the rebound effect, C. L. Magee, T. C. Devezas, 2017</a:t>
            </a:r>
            <a:endParaRPr sz="1100"/>
          </a:p>
          <a:p>
            <a:pPr marL="0" lvl="0" indent="0" algn="l" rtl="0">
              <a:spcBef>
                <a:spcPts val="0"/>
              </a:spcBef>
              <a:spcAft>
                <a:spcPts val="0"/>
              </a:spcAft>
              <a:buNone/>
            </a:pPr>
            <a:endParaRPr/>
          </a:p>
          <a:p>
            <a:pPr marL="0" lvl="0" indent="0" algn="l" rtl="0">
              <a:spcBef>
                <a:spcPts val="0"/>
              </a:spcBef>
              <a:spcAft>
                <a:spcPts val="0"/>
              </a:spcAft>
              <a:buNone/>
            </a:pPr>
            <a:r>
              <a:rPr lang="fr-FR"/>
              <a:t>Mobilité : </a:t>
            </a:r>
            <a:endParaRPr/>
          </a:p>
          <a:p>
            <a:pPr marL="0" lvl="0" indent="0" algn="l" rtl="0">
              <a:spcBef>
                <a:spcPts val="0"/>
              </a:spcBef>
              <a:spcAft>
                <a:spcPts val="0"/>
              </a:spcAft>
              <a:buNone/>
            </a:pPr>
            <a:r>
              <a:rPr lang="fr-FR"/>
              <a:t>Autre exemple : le véhicule autonome, contrairement à ce qu’affirme ses partisans, ne conduirait probablement pas à une diminution de la consommation.</a:t>
            </a:r>
            <a:endParaRPr/>
          </a:p>
          <a:p>
            <a:pPr marL="0" lvl="0" indent="0" algn="l" rtl="0">
              <a:spcBef>
                <a:spcPts val="0"/>
              </a:spcBef>
              <a:spcAft>
                <a:spcPts val="0"/>
              </a:spcAft>
              <a:buNone/>
            </a:pPr>
            <a:r>
              <a:rPr lang="fr-FR"/>
              <a:t>Récit : on aurait 2 véhicules par personne; le mercredi, un enfant dans chaque voiture (un pour le piano, l’autre au foot); les personnnes âgées se déplaceraient beaucoup; on ferait des trajets de nuit en voiture en dormant; on ferait tourner la voiture quand on ne trouve pas de place de parking, etc… sans compter l’énergie plus importante requise, le réseau 5G nécessaire, le poids plus important, l’aérodynamisme, etc... </a:t>
            </a:r>
            <a:endParaRPr/>
          </a:p>
          <a:p>
            <a:pPr marL="0" lvl="0" indent="0" algn="l" rtl="0">
              <a:spcBef>
                <a:spcPts val="0"/>
              </a:spcBef>
              <a:spcAft>
                <a:spcPts val="0"/>
              </a:spcAft>
              <a:buNone/>
            </a:pPr>
            <a:r>
              <a:rPr lang="fr-FR"/>
              <a:t>C’est un exemple typique d’augmentation des usages.</a:t>
            </a:r>
            <a:endParaRPr/>
          </a:p>
          <a:p>
            <a:pPr marL="0" lvl="0" indent="0" algn="l" rtl="0">
              <a:spcBef>
                <a:spcPts val="0"/>
              </a:spcBef>
              <a:spcAft>
                <a:spcPts val="0"/>
              </a:spcAft>
              <a:buNone/>
            </a:pPr>
            <a:r>
              <a:rPr lang="fr-FR"/>
              <a:t>(lire : https://f.hypotheses.org/wp-content/blogs.dir/6143/files/2019/05/Texte_vehicule_autonome_version_longue.pdf)</a:t>
            </a:r>
            <a:endParaRPr/>
          </a:p>
          <a:p>
            <a:pPr marL="0" lvl="0" indent="0" algn="l" rtl="0">
              <a:spcBef>
                <a:spcPts val="0"/>
              </a:spcBef>
              <a:spcAft>
                <a:spcPts val="0"/>
              </a:spcAft>
              <a:buNone/>
            </a:pPr>
            <a:endParaRPr/>
          </a:p>
          <a:p>
            <a:pPr marL="0" lvl="0" indent="0" algn="l" rtl="0">
              <a:spcBef>
                <a:spcPts val="0"/>
              </a:spcBef>
              <a:spcAft>
                <a:spcPts val="0"/>
              </a:spcAft>
              <a:buNone/>
            </a:pPr>
            <a:r>
              <a:rPr lang="fr-FR"/>
              <a:t>C’est la même chose pour blablacar. Certes, il y a un peu plus de co-voiturage, mais il y a surtout des trajets qui augmentent : les gens font des trajets qu’ils n’auraient pas fait autrement. Donc pas de diminution de la consommation d’essence nationale depuis blablacar.  </a:t>
            </a:r>
            <a:endParaRPr/>
          </a:p>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l" rtl="0">
              <a:spcBef>
                <a:spcPts val="0"/>
              </a:spcBef>
              <a:spcAft>
                <a:spcPts val="0"/>
              </a:spcAft>
              <a:buNone/>
            </a:pPr>
            <a:r>
              <a:rPr lang="fr-FR" b="1"/>
              <a:t>COMPLEMENTS</a:t>
            </a:r>
            <a:endParaRPr b="1"/>
          </a:p>
          <a:p>
            <a:pPr marL="0" lvl="0" indent="0" algn="ctr" rtl="0">
              <a:spcBef>
                <a:spcPts val="0"/>
              </a:spcBef>
              <a:spcAft>
                <a:spcPts val="0"/>
              </a:spcAft>
              <a:buNone/>
            </a:pPr>
            <a:endParaRPr b="1"/>
          </a:p>
          <a:p>
            <a:pPr marL="0" lvl="0" indent="0" algn="l" rtl="0">
              <a:spcBef>
                <a:spcPts val="0"/>
              </a:spcBef>
              <a:spcAft>
                <a:spcPts val="0"/>
              </a:spcAft>
              <a:buNone/>
            </a:pPr>
            <a:r>
              <a:rPr lang="fr-FR" b="1"/>
              <a:t>La consommation du numérique </a:t>
            </a:r>
            <a:endParaRPr/>
          </a:p>
          <a:p>
            <a:pPr marL="0" lvl="0" indent="0" algn="just" rtl="0">
              <a:spcBef>
                <a:spcPts val="0"/>
              </a:spcBef>
              <a:spcAft>
                <a:spcPts val="0"/>
              </a:spcAft>
              <a:buNone/>
            </a:pPr>
            <a:r>
              <a:rPr lang="fr-FR"/>
              <a:t>► L’énergie par Go de donnée transmise diminue d’un facteur 2 tous les 2 ans depuis l’an 2000,</a:t>
            </a:r>
            <a:endParaRPr/>
          </a:p>
          <a:p>
            <a:pPr marL="0" lvl="0" indent="0" algn="just" rtl="0">
              <a:spcBef>
                <a:spcPts val="0"/>
              </a:spcBef>
              <a:spcAft>
                <a:spcPts val="0"/>
              </a:spcAft>
              <a:buNone/>
            </a:pPr>
            <a:r>
              <a:rPr lang="fr-FR" b="1">
                <a:solidFill>
                  <a:srgbClr val="FF0000"/>
                </a:solidFill>
              </a:rPr>
              <a:t>MAIS</a:t>
            </a:r>
            <a:endParaRPr/>
          </a:p>
          <a:p>
            <a:pPr marL="0" lvl="0" indent="0" algn="just" rtl="0">
              <a:spcBef>
                <a:spcPts val="0"/>
              </a:spcBef>
              <a:spcAft>
                <a:spcPts val="0"/>
              </a:spcAft>
              <a:buNone/>
            </a:pPr>
            <a:r>
              <a:rPr lang="fr-FR" b="1"/>
              <a:t>► </a:t>
            </a:r>
            <a:r>
              <a:rPr lang="fr-FR"/>
              <a:t>9% de croissance de l’énergie consommée par an (</a:t>
            </a:r>
            <a:r>
              <a:rPr lang="fr-FR" b="1">
                <a:solidFill>
                  <a:srgbClr val="00B050"/>
                </a:solidFill>
              </a:rPr>
              <a:t>doublement tous les 8 ans</a:t>
            </a:r>
            <a:r>
              <a:rPr lang="fr-FR"/>
              <a:t>).</a:t>
            </a:r>
            <a:endParaRPr/>
          </a:p>
          <a:p>
            <a:pPr marL="0" lvl="0" indent="0" algn="l" rtl="0">
              <a:spcBef>
                <a:spcPts val="0"/>
              </a:spcBef>
              <a:spcAft>
                <a:spcPts val="0"/>
              </a:spcAft>
              <a:buClr>
                <a:schemeClr val="dk1"/>
              </a:buClr>
              <a:buSzPts val="1300"/>
              <a:buFont typeface="Calibri"/>
              <a:buNone/>
            </a:pPr>
            <a:endParaRPr/>
          </a:p>
          <a:p>
            <a:pPr marL="0" lvl="0" indent="0" algn="l" rtl="0">
              <a:spcBef>
                <a:spcPts val="0"/>
              </a:spcBef>
              <a:spcAft>
                <a:spcPts val="0"/>
              </a:spcAft>
              <a:buNone/>
            </a:pPr>
            <a:r>
              <a:rPr lang="fr-FR" b="1"/>
              <a:t>Un « découplage » dans le domaine du numérique?</a:t>
            </a:r>
            <a:endParaRPr/>
          </a:p>
          <a:p>
            <a:pPr marL="0" lvl="0" indent="0" algn="just" rtl="0">
              <a:spcBef>
                <a:spcPts val="0"/>
              </a:spcBef>
              <a:spcAft>
                <a:spcPts val="0"/>
              </a:spcAft>
              <a:buNone/>
            </a:pPr>
            <a:r>
              <a:rPr lang="fr-FR" b="1">
                <a:solidFill>
                  <a:srgbClr val="00B050"/>
                </a:solidFill>
              </a:rPr>
              <a:t>L’intensité énergétique </a:t>
            </a:r>
            <a:r>
              <a:rPr lang="fr-FR"/>
              <a:t>(énergie par € de PIB) du numérique </a:t>
            </a:r>
            <a:r>
              <a:rPr lang="fr-FR" b="1">
                <a:solidFill>
                  <a:srgbClr val="00B050"/>
                </a:solidFill>
              </a:rPr>
              <a:t>augmente de 4% </a:t>
            </a:r>
            <a:r>
              <a:rPr lang="fr-FR"/>
              <a:t>par an, à l’opposé du découplage attendu par les économistes pour la croissance verte.</a:t>
            </a:r>
            <a:endParaRPr/>
          </a:p>
          <a:p>
            <a:pPr marL="0" lvl="0" indent="0" algn="just" rtl="0">
              <a:spcBef>
                <a:spcPts val="0"/>
              </a:spcBef>
              <a:spcAft>
                <a:spcPts val="0"/>
              </a:spcAft>
              <a:buNone/>
            </a:pPr>
            <a:endParaRPr/>
          </a:p>
          <a:p>
            <a:pPr marL="0" lvl="0" indent="0" algn="l" rtl="0">
              <a:spcBef>
                <a:spcPts val="0"/>
              </a:spcBef>
              <a:spcAft>
                <a:spcPts val="0"/>
              </a:spcAft>
              <a:buNone/>
            </a:pPr>
            <a:r>
              <a:rPr lang="fr-FR" b="1"/>
              <a:t>L’effet rebond : une généralité.</a:t>
            </a:r>
            <a:endParaRPr/>
          </a:p>
          <a:p>
            <a:pPr marL="0" lvl="0" indent="0" algn="ctr" rtl="0">
              <a:spcBef>
                <a:spcPts val="0"/>
              </a:spcBef>
              <a:spcAft>
                <a:spcPts val="0"/>
              </a:spcAft>
              <a:buNone/>
            </a:pPr>
            <a:endParaRPr b="1"/>
          </a:p>
          <a:p>
            <a:pPr marL="0" lvl="0" indent="0" algn="just" rtl="0">
              <a:spcBef>
                <a:spcPts val="0"/>
              </a:spcBef>
              <a:spcAft>
                <a:spcPts val="0"/>
              </a:spcAft>
              <a:buNone/>
            </a:pPr>
            <a:r>
              <a:rPr lang="fr-FR"/>
              <a:t>« Il semble d’ailleurs </a:t>
            </a:r>
            <a:r>
              <a:rPr lang="fr-FR" b="1">
                <a:solidFill>
                  <a:srgbClr val="00B050"/>
                </a:solidFill>
              </a:rPr>
              <a:t>qu’il n’existe pas d’exemple de technologie qui ait été introduite dans les cinquante dernières années et qui ait permis, par elle-même, une réduction nette de l’emploi de matériaux ou d’énergie</a:t>
            </a:r>
            <a:r>
              <a:rPr lang="fr-FR">
                <a:solidFill>
                  <a:srgbClr val="00B050"/>
                </a:solidFill>
              </a:rPr>
              <a:t> </a:t>
            </a:r>
            <a:r>
              <a:rPr lang="fr-FR"/>
              <a:t>dans les processus dans lesquelles elle s’intégrait »</a:t>
            </a:r>
            <a:endParaRPr/>
          </a:p>
          <a:p>
            <a:pPr marL="0" lvl="0" indent="0" algn="just" rtl="0">
              <a:spcBef>
                <a:spcPts val="0"/>
              </a:spcBef>
              <a:spcAft>
                <a:spcPts val="0"/>
              </a:spcAft>
              <a:buNone/>
            </a:pPr>
            <a:r>
              <a:rPr lang="fr-FR"/>
              <a:t>Le cadre d’analyse appliqué à </a:t>
            </a:r>
            <a:r>
              <a:rPr lang="fr-FR" b="1">
                <a:solidFill>
                  <a:srgbClr val="00B050"/>
                </a:solidFill>
              </a:rPr>
              <a:t>57 cas différents </a:t>
            </a:r>
            <a:r>
              <a:rPr lang="fr-FR"/>
              <a:t>indique clairement que le progrès technologique ne </a:t>
            </a:r>
            <a:r>
              <a:rPr lang="fr-FR" b="1">
                <a:solidFill>
                  <a:srgbClr val="00B050"/>
                </a:solidFill>
              </a:rPr>
              <a:t>s’est pas traduit par une dématérialisation</a:t>
            </a:r>
            <a:r>
              <a:rPr lang="fr-FR"/>
              <a:t> « automatique » dans ces différents cas</a:t>
            </a:r>
            <a:endParaRPr/>
          </a:p>
          <a:p>
            <a:pPr marL="0" lvl="0" indent="0" algn="just" rtl="0">
              <a:spcBef>
                <a:spcPts val="0"/>
              </a:spcBef>
              <a:spcAft>
                <a:spcPts val="0"/>
              </a:spcAft>
              <a:buNone/>
            </a:pPr>
            <a:endParaRPr/>
          </a:p>
          <a:p>
            <a:pPr marL="0" lvl="0" indent="0" algn="l" rtl="0">
              <a:spcBef>
                <a:spcPts val="0"/>
              </a:spcBef>
              <a:spcAft>
                <a:spcPts val="0"/>
              </a:spcAft>
              <a:buClr>
                <a:schemeClr val="dk1"/>
              </a:buClr>
              <a:buSzPts val="1300"/>
              <a:buFont typeface="Calibri"/>
              <a:buNone/>
            </a:pPr>
            <a:endParaRPr/>
          </a:p>
        </p:txBody>
      </p:sp>
      <p:sp>
        <p:nvSpPr>
          <p:cNvPr id="1159" name="Google Shape;1159;g6bfad43a7b_13_197:notes"/>
          <p:cNvSpPr txBox="1">
            <a:spLocks noGrp="1"/>
          </p:cNvSpPr>
          <p:nvPr>
            <p:ph type="sldNum" idx="12"/>
          </p:nvPr>
        </p:nvSpPr>
        <p:spPr>
          <a:xfrm>
            <a:off x="4162622" y="10881370"/>
            <a:ext cx="3184747" cy="573849"/>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67</a:t>
            </a:fld>
            <a:endParaRPr sz="1500"/>
          </a:p>
        </p:txBody>
      </p:sp>
    </p:spTree>
    <p:extLst>
      <p:ext uri="{BB962C8B-B14F-4D97-AF65-F5344CB8AC3E}">
        <p14:creationId xmlns:p14="http://schemas.microsoft.com/office/powerpoint/2010/main" val="35625877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6bfad43a7b_13_211: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6bfad43a7b_13_211:notes"/>
          <p:cNvSpPr txBox="1">
            <a:spLocks noGrp="1"/>
          </p:cNvSpPr>
          <p:nvPr>
            <p:ph type="body" idx="1"/>
          </p:nvPr>
        </p:nvSpPr>
        <p:spPr>
          <a:xfrm>
            <a:off x="734581" y="5513536"/>
            <a:ext cx="5880059" cy="4509537"/>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None/>
            </a:pPr>
            <a:r>
              <a:rPr lang="fr-FR" sz="1300"/>
              <a:t>Je serais beaucoup plus serein de travailler à l’amélioration de l’efficacité des technologies dans la société Amish : les Amish controlent les technologies introduites dans leur société, et réfléchissent longuement à leurs impacts avant de le faire. La société Amish est donc un exemple de contrôle de l’effet rebond. </a:t>
            </a:r>
            <a:endParaRPr sz="1300"/>
          </a:p>
          <a:p>
            <a:pPr marL="0" lvl="0" indent="0" algn="l" rtl="0">
              <a:spcBef>
                <a:spcPts val="0"/>
              </a:spcBef>
              <a:spcAft>
                <a:spcPts val="0"/>
              </a:spcAft>
              <a:buNone/>
            </a:pPr>
            <a:r>
              <a:rPr lang="fr-FR" sz="1300"/>
              <a:t>Actuellement, nos sociétés ne le font pas, et l’introduction des technologies dans nos sociétés ne sont pas discutés : par défaut, tout est autorisé. Cela conduit à une très forte hausse de la demande énergétique, lié à la création de nouveaux usages non décidés collectivement. </a:t>
            </a:r>
            <a:endParaRPr sz="1300"/>
          </a:p>
          <a:p>
            <a:pPr marL="0" lvl="0" indent="0" algn="l" rtl="0">
              <a:spcBef>
                <a:spcPts val="0"/>
              </a:spcBef>
              <a:spcAft>
                <a:spcPts val="0"/>
              </a:spcAft>
              <a:buClr>
                <a:schemeClr val="dk1"/>
              </a:buClr>
              <a:buSzPts val="1300"/>
              <a:buFont typeface="Calibri"/>
              <a:buNone/>
            </a:pPr>
            <a:endParaRPr sz="1500"/>
          </a:p>
        </p:txBody>
      </p:sp>
      <p:sp>
        <p:nvSpPr>
          <p:cNvPr id="1174" name="Google Shape;1174;g6bfad43a7b_13_211:notes"/>
          <p:cNvSpPr txBox="1">
            <a:spLocks noGrp="1"/>
          </p:cNvSpPr>
          <p:nvPr>
            <p:ph type="sldNum" idx="12"/>
          </p:nvPr>
        </p:nvSpPr>
        <p:spPr>
          <a:xfrm>
            <a:off x="4162622" y="10881370"/>
            <a:ext cx="3184747" cy="573849"/>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68</a:t>
            </a:fld>
            <a:endParaRPr sz="1500"/>
          </a:p>
        </p:txBody>
      </p:sp>
    </p:spTree>
    <p:extLst>
      <p:ext uri="{BB962C8B-B14F-4D97-AF65-F5344CB8AC3E}">
        <p14:creationId xmlns:p14="http://schemas.microsoft.com/office/powerpoint/2010/main" val="1540766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6bfad43a7b_13_220:notes"/>
          <p:cNvSpPr txBox="1">
            <a:spLocks noGrp="1"/>
          </p:cNvSpPr>
          <p:nvPr>
            <p:ph type="body" idx="1"/>
          </p:nvPr>
        </p:nvSpPr>
        <p:spPr>
          <a:xfrm>
            <a:off x="734581" y="5513536"/>
            <a:ext cx="5879930" cy="4509621"/>
          </a:xfrm>
          <a:prstGeom prst="rect">
            <a:avLst/>
          </a:prstGeom>
          <a:noFill/>
          <a:ln>
            <a:noFill/>
          </a:ln>
        </p:spPr>
        <p:txBody>
          <a:bodyPr spcFirstLastPara="1" wrap="square" lIns="97200" tIns="48600" rIns="97200" bIns="486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1300">
                <a:latin typeface="Calibri"/>
                <a:ea typeface="Calibri"/>
                <a:cs typeface="Calibri"/>
                <a:sym typeface="Calibri"/>
              </a:rPr>
              <a:t>► La connaissance « pure, libre, désintéressée » n’est pour autant pas détachée du monde réel ! </a:t>
            </a:r>
            <a:endParaRPr sz="13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fr-FR" sz="1300"/>
              <a:t>La taille des infrastructures et de l’énergie nécessaire est en forte croissance! Avec les impacts associés. </a:t>
            </a:r>
            <a:endParaRPr sz="1300"/>
          </a:p>
          <a:p>
            <a:pPr marL="0" lvl="0" indent="0" algn="l" rtl="0">
              <a:spcBef>
                <a:spcPts val="0"/>
              </a:spcBef>
              <a:spcAft>
                <a:spcPts val="0"/>
              </a:spcAft>
              <a:buClr>
                <a:schemeClr val="dk1"/>
              </a:buClr>
              <a:buSzPts val="1300"/>
              <a:buFont typeface="Calibri"/>
              <a:buNone/>
            </a:pPr>
            <a:endParaRPr sz="1500"/>
          </a:p>
        </p:txBody>
      </p:sp>
      <p:sp>
        <p:nvSpPr>
          <p:cNvPr id="1182" name="Google Shape;1182;g6bfad43a7b_13_220: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360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b910af2e4_1_0: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+5°C est une condition que l’homo sapiens sapiens n’a jamais connue. La dernière fois que nous avons connu +5 degrés c'était il y a plus de 5 millions d'années, lors de la période dite de l'homme de Toumaï, une période dont les spécialistes discutent pour savoir si nous étions déjà des humains encore des singes. La dernière fois que nous avons connu - 5 degrés, c'était lors de la dernière ère glaciaire : nous étions des chasseurs cueilleur chassant le renne dans des étendues glacées ou au milieu de désert et de steppes. Les humains utilisant principalement l'agriculture et l'élevage pour se nourrir non jamais connu de telles conditions, puisque les conditions climatiques qui ont permis ces développements n’apparaissent que dans l’Holocène, une période qui a connu une relative stabilité des températures. Les hausses de température dont on parle actuellement sont a priori 200 fois plus rapide que celles ayant eu lieu lors du passage entre la dernière ère glaciaire et l’Holocène. </a:t>
            </a:r>
            <a:endParaRPr/>
          </a:p>
        </p:txBody>
      </p:sp>
      <p:sp>
        <p:nvSpPr>
          <p:cNvPr id="290" name="Google Shape;290;g6b910af2e4_1_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082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6bfad43a7b_13_229:notes"/>
          <p:cNvSpPr txBox="1">
            <a:spLocks noGrp="1"/>
          </p:cNvSpPr>
          <p:nvPr>
            <p:ph type="body" idx="1"/>
          </p:nvPr>
        </p:nvSpPr>
        <p:spPr>
          <a:xfrm>
            <a:off x="734581" y="5513536"/>
            <a:ext cx="5879930" cy="4509621"/>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Les rendements décroissants : c’est classique en économie, quel que soit le domaine. En conduisant une activité de production, et en cherchant à en augmenter la production, on est nécessairement amené à apporter de plus en plus d’énergie/temps/argent pour un rendement de plus en plus faible.</a:t>
            </a:r>
            <a:endParaRPr sz="1500"/>
          </a:p>
          <a:p>
            <a:pPr marL="0" lvl="0" indent="0" algn="l" rtl="0">
              <a:spcBef>
                <a:spcPts val="0"/>
              </a:spcBef>
              <a:spcAft>
                <a:spcPts val="0"/>
              </a:spcAft>
              <a:buClr>
                <a:schemeClr val="dk1"/>
              </a:buClr>
              <a:buSzPts val="1300"/>
              <a:buFont typeface="Calibri"/>
              <a:buNone/>
            </a:pPr>
            <a:r>
              <a:rPr lang="fr-FR" sz="1500"/>
              <a:t>L’exemple classique est le nombre de travailleurs dans un champ. Au début, plus on met de travailleurs dans un champ, plus la production de blé augmente; voire même la production par travailleur peut augmenter. Quand on rajoute de plus en plus de travailleurs, on a la productivité par travailleur qui décroit. </a:t>
            </a:r>
            <a:endParaRPr sz="1500"/>
          </a:p>
          <a:p>
            <a:pPr marL="0" lvl="0" indent="0" algn="l" rtl="0">
              <a:spcBef>
                <a:spcPts val="0"/>
              </a:spcBef>
              <a:spcAft>
                <a:spcPts val="0"/>
              </a:spcAft>
              <a:buClr>
                <a:schemeClr val="dk1"/>
              </a:buClr>
              <a:buSzPts val="1300"/>
              <a:buFont typeface="Calibri"/>
              <a:buNone/>
            </a:pPr>
            <a:r>
              <a:rPr lang="fr-FR" sz="1500"/>
              <a:t>Autre exemple : l’espérance de vie : gagner 10 ans d’espérance de vie nécessite des méthodes qui ont été faciles à découvrir, ont nécessité peu de matériel, et coutent actuellement peu cher (hygiène, eau potable, etc..). Lorsqu’on a 70 ans et qu’on est atteint de multiples maladies (cancers, hanche cassée, etc…), gagner 2 ans d’espérance de vie nécessite beaucoup d’argent, d’énergie, etc…</a:t>
            </a:r>
            <a:endParaRPr sz="1500"/>
          </a:p>
          <a:p>
            <a:pPr marL="0" lvl="0" indent="0" algn="l" rtl="0">
              <a:spcBef>
                <a:spcPts val="0"/>
              </a:spcBef>
              <a:spcAft>
                <a:spcPts val="0"/>
              </a:spcAft>
              <a:buClr>
                <a:schemeClr val="dk1"/>
              </a:buClr>
              <a:buSzPts val="1300"/>
              <a:buFont typeface="Calibri"/>
              <a:buNone/>
            </a:pPr>
            <a:r>
              <a:rPr lang="fr-FR" sz="1500"/>
              <a:t>En science, c’est pareil. On peut noter (hasard ou pas) que, par exemple, dans le domaine de la production d’énergie, il n’y a pas eu de découverte radicalement nouvelle depuis 1938. </a:t>
            </a:r>
            <a:endParaRPr sz="1500"/>
          </a:p>
          <a:p>
            <a:pPr marL="0" lvl="0" indent="0" algn="l" rtl="0">
              <a:spcBef>
                <a:spcPts val="0"/>
              </a:spcBef>
              <a:spcAft>
                <a:spcPts val="0"/>
              </a:spcAft>
              <a:buClr>
                <a:schemeClr val="dk1"/>
              </a:buClr>
              <a:buSzPts val="1300"/>
              <a:buFont typeface="Calibri"/>
              <a:buNone/>
            </a:pPr>
            <a:r>
              <a:rPr lang="fr-FR" sz="1500"/>
              <a:t>MAIS </a:t>
            </a:r>
            <a:endParaRPr sz="1500"/>
          </a:p>
          <a:p>
            <a:pPr marL="0" lvl="0" indent="0" algn="l" rtl="0">
              <a:spcBef>
                <a:spcPts val="0"/>
              </a:spcBef>
              <a:spcAft>
                <a:spcPts val="0"/>
              </a:spcAft>
              <a:buClr>
                <a:schemeClr val="dk1"/>
              </a:buClr>
              <a:buSzPts val="1300"/>
              <a:buFont typeface="Calibri"/>
              <a:buNone/>
            </a:pPr>
            <a:r>
              <a:rPr lang="fr-FR" sz="1500"/>
              <a:t>notre société moderne compense les rendements décroissants, qui sont inévitables, par une énergie qui croit exponentiellement, et permet de toujours gagner en production, au prix malgré tout d’un rendement par unité d’énergie décroissant : l’espérance de vie croit, les rendements agricoles aussi (enfin… plus maintenant), mais de manière beaucoup moins importante que ne croit notre dépense énergétique. </a:t>
            </a:r>
            <a:endParaRPr sz="1500"/>
          </a:p>
          <a:p>
            <a:pPr marL="0" lvl="0" indent="0" algn="l" rtl="0">
              <a:spcBef>
                <a:spcPts val="0"/>
              </a:spcBef>
              <a:spcAft>
                <a:spcPts val="0"/>
              </a:spcAft>
              <a:buClr>
                <a:schemeClr val="dk1"/>
              </a:buClr>
              <a:buSzPts val="1300"/>
              <a:buFont typeface="Calibri"/>
              <a:buNone/>
            </a:pPr>
            <a:r>
              <a:rPr lang="fr-FR" sz="1500"/>
              <a:t>Mais surtout… que devient tout cela dans un monde qui DOIT décroitre énergétiquement???</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Source sur les rendements décroissants en science, domaine militaire, agriculture, etc… : </a:t>
            </a:r>
            <a:endParaRPr sz="1500"/>
          </a:p>
          <a:p>
            <a:pPr marL="0" lvl="0" indent="0" algn="l" rtl="0">
              <a:spcBef>
                <a:spcPts val="0"/>
              </a:spcBef>
              <a:spcAft>
                <a:spcPts val="0"/>
              </a:spcAft>
              <a:buClr>
                <a:schemeClr val="dk1"/>
              </a:buClr>
              <a:buSzPts val="1300"/>
              <a:buFont typeface="Calibri"/>
              <a:buNone/>
            </a:pPr>
            <a:r>
              <a:rPr lang="fr-FR" sz="1500"/>
              <a:t>(source : l’effondrement des sociétés complexes, Joseph Tainter)</a:t>
            </a:r>
            <a:endParaRPr sz="1500"/>
          </a:p>
          <a:p>
            <a:pPr marL="0" lvl="0" indent="0" algn="l" rtl="0">
              <a:spcBef>
                <a:spcPts val="0"/>
              </a:spcBef>
              <a:spcAft>
                <a:spcPts val="0"/>
              </a:spcAft>
              <a:buClr>
                <a:schemeClr val="dk1"/>
              </a:buClr>
              <a:buSzPts val="1300"/>
              <a:buFont typeface="Calibri"/>
              <a:buNone/>
            </a:pPr>
            <a:r>
              <a:rPr lang="fr-FR" sz="1500"/>
              <a:t>Source sur le prix des médicament anti-cancéreux</a:t>
            </a:r>
            <a:endParaRPr sz="1500"/>
          </a:p>
          <a:p>
            <a:pPr marL="0" lvl="0" indent="0" algn="l" rtl="0">
              <a:spcBef>
                <a:spcPts val="0"/>
              </a:spcBef>
              <a:spcAft>
                <a:spcPts val="0"/>
              </a:spcAft>
              <a:buClr>
                <a:schemeClr val="dk1"/>
              </a:buClr>
              <a:buSzPts val="1300"/>
              <a:buFont typeface="Calibri"/>
              <a:buNone/>
            </a:pPr>
            <a:r>
              <a:rPr lang="fr-FR" sz="1500"/>
              <a:t>https://oncocdn.keeo.com/27573.pdf</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endParaRPr sz="1500"/>
          </a:p>
        </p:txBody>
      </p:sp>
      <p:sp>
        <p:nvSpPr>
          <p:cNvPr id="1192" name="Google Shape;1192;g6bfad43a7b_13_229: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7932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6bfad43a7b_13_245:notes"/>
          <p:cNvSpPr txBox="1">
            <a:spLocks noGrp="1"/>
          </p:cNvSpPr>
          <p:nvPr>
            <p:ph type="body" idx="1"/>
          </p:nvPr>
        </p:nvSpPr>
        <p:spPr>
          <a:xfrm>
            <a:off x="734581" y="5513536"/>
            <a:ext cx="5879930" cy="4509621"/>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Nous baignons dans un mythe du Progrès. Un mythe est une histoire partagée par l’ensemble d’une société, mais qui ne repose pas forcément sur des vérités.</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Par exemple, à peu près n’importe quel citoyen de notre société, et l’immense majorité des scientifiques croit au mythe suivant:</a:t>
            </a:r>
            <a:endParaRPr sz="1500"/>
          </a:p>
          <a:p>
            <a:pPr marL="0" lvl="0" indent="0" algn="l" rtl="0">
              <a:spcBef>
                <a:spcPts val="0"/>
              </a:spcBef>
              <a:spcAft>
                <a:spcPts val="0"/>
              </a:spcAft>
              <a:buClr>
                <a:schemeClr val="dk1"/>
              </a:buClr>
              <a:buSzPts val="1300"/>
              <a:buFont typeface="Calibri"/>
              <a:buNone/>
            </a:pPr>
            <a:r>
              <a:rPr lang="fr-FR" sz="1500"/>
              <a:t>“ L’histoire de l’humanité est l’histoire d’une complexification de nos technologies (également appelé Progrès), qui a conduit à une amélioration continue des conditions de vie des humains”.</a:t>
            </a:r>
            <a:endParaRPr sz="1500"/>
          </a:p>
          <a:p>
            <a:pPr marL="0" lvl="0" indent="0" algn="l" rtl="0">
              <a:spcBef>
                <a:spcPts val="0"/>
              </a:spcBef>
              <a:spcAft>
                <a:spcPts val="0"/>
              </a:spcAft>
              <a:buClr>
                <a:schemeClr val="dk1"/>
              </a:buClr>
              <a:buSzPts val="1300"/>
              <a:buFont typeface="Calibri"/>
              <a:buNone/>
            </a:pPr>
            <a:r>
              <a:rPr lang="fr-FR" sz="1500"/>
              <a:t>SAUF</a:t>
            </a:r>
            <a:endParaRPr sz="1500"/>
          </a:p>
          <a:p>
            <a:pPr marL="0" lvl="0" indent="0" algn="l" rtl="0">
              <a:spcBef>
                <a:spcPts val="0"/>
              </a:spcBef>
              <a:spcAft>
                <a:spcPts val="0"/>
              </a:spcAft>
              <a:buClr>
                <a:schemeClr val="dk1"/>
              </a:buClr>
              <a:buSzPts val="1300"/>
              <a:buFont typeface="Calibri"/>
              <a:buNone/>
            </a:pPr>
            <a:r>
              <a:rPr lang="fr-FR" sz="1500"/>
              <a:t>que c’est entièrement faux, et complètement invalidé par les faits. Ainsi, l’espérance de vie a subit de fortes diminutions i) lors de la révolution agricole ii) tout au long du moyen-âge iii) lors de la révolution industrielle. Autrement dit, les périodes qui sont, dans le mythe du Progrès, des périodes fondatrices et constituent de grands progrès de l’humanité, sont en fait des périodes dans lesquelles l’espérance de vie a reculé! Mais dans ces périodes, ont augmenté : i) le temps de travail, ii) les dommages environnementaux iii) l’exploitation des autres humains et des enfants. </a:t>
            </a:r>
            <a:endParaRPr sz="1500"/>
          </a:p>
          <a:p>
            <a:pPr marL="0" lvl="0" indent="0" algn="l" rtl="0">
              <a:spcBef>
                <a:spcPts val="0"/>
              </a:spcBef>
              <a:spcAft>
                <a:spcPts val="0"/>
              </a:spcAft>
              <a:buClr>
                <a:schemeClr val="dk1"/>
              </a:buClr>
              <a:buSzPts val="1300"/>
              <a:buFont typeface="Calibri"/>
              <a:buNone/>
            </a:pPr>
            <a:r>
              <a:rPr lang="fr-FR" sz="1500"/>
              <a:t>La seule exception est notre période moderne, dans laquelle on peut attribuer cette forte espérance de vie et toutes les améliorations sociales au pactole énergétique des énergies fossiles, qui permet de s’affranchir des rendements décroissants. Notre culture associe cette exception historique à une grande règle de l’évolution de l’humanité, et ignore les faits historiques.</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Cela conduit les scientifiques à se croire les descendants et poursuiveurs d’une grande oeuvre bienfaitrice qui a démarré depuis l’aube des temps, alors que la vérité est autrement plus complexe… mais sans doute un peu plus désagréable à entendre.</a:t>
            </a:r>
            <a:endParaRPr sz="1500"/>
          </a:p>
          <a:p>
            <a:pPr marL="0" lvl="0" indent="0" algn="l" rtl="0">
              <a:spcBef>
                <a:spcPts val="0"/>
              </a:spcBef>
              <a:spcAft>
                <a:spcPts val="0"/>
              </a:spcAft>
              <a:buClr>
                <a:schemeClr val="dk1"/>
              </a:buClr>
              <a:buSzPts val="1300"/>
              <a:buFont typeface="Calibri"/>
              <a:buNone/>
            </a:pPr>
            <a:r>
              <a:rPr lang="fr-FR" sz="1500"/>
              <a:t>On préfère les mythes... </a:t>
            </a:r>
            <a:endParaRPr sz="1500"/>
          </a:p>
        </p:txBody>
      </p:sp>
      <p:sp>
        <p:nvSpPr>
          <p:cNvPr id="1209" name="Google Shape;1209;g6bfad43a7b_13_245: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06557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6bfad43a7b_13_263:notes"/>
          <p:cNvSpPr txBox="1">
            <a:spLocks noGrp="1"/>
          </p:cNvSpPr>
          <p:nvPr>
            <p:ph type="body" idx="1"/>
          </p:nvPr>
        </p:nvSpPr>
        <p:spPr>
          <a:xfrm>
            <a:off x="734581" y="5513536"/>
            <a:ext cx="5879930" cy="4509621"/>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Le débat culturel et scientifique entre les partisans du mythe du progrès et les personnes qui en doutent conduit à imaginer différentes futurs, et à imaginer différentes ères qui pourraient s’ouvrir à nous dans les prochains siècles. </a:t>
            </a:r>
            <a:endParaRPr sz="1500"/>
          </a:p>
        </p:txBody>
      </p:sp>
      <p:sp>
        <p:nvSpPr>
          <p:cNvPr id="1228" name="Google Shape;1228;g6bfad43a7b_13_263: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22068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6bfad43a7b_13_278: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g6bfad43a7b_13_278:notes"/>
          <p:cNvSpPr txBox="1">
            <a:spLocks noGrp="1"/>
          </p:cNvSpPr>
          <p:nvPr>
            <p:ph type="body" idx="1"/>
          </p:nvPr>
        </p:nvSpPr>
        <p:spPr>
          <a:xfrm>
            <a:off x="734581" y="5513536"/>
            <a:ext cx="5880059" cy="4509537"/>
          </a:xfrm>
          <a:prstGeom prst="rect">
            <a:avLst/>
          </a:prstGeom>
          <a:noFill/>
          <a:ln>
            <a:noFill/>
          </a:ln>
        </p:spPr>
        <p:txBody>
          <a:bodyPr spcFirstLastPara="1" wrap="square" lIns="97200" tIns="48600" rIns="97200" bIns="48600" anchor="t" anchorCtr="0">
            <a:noAutofit/>
          </a:bodyPr>
          <a:lstStyle/>
          <a:p>
            <a:pPr marL="0" marR="0" lvl="0" indent="0" algn="l" rtl="0">
              <a:spcBef>
                <a:spcPts val="0"/>
              </a:spcBef>
              <a:spcAft>
                <a:spcPts val="0"/>
              </a:spcAft>
              <a:buClr>
                <a:schemeClr val="dk1"/>
              </a:buClr>
              <a:buSzPts val="1300"/>
              <a:buFont typeface="Calibri"/>
              <a:buNone/>
            </a:pPr>
            <a:r>
              <a:rPr lang="fr-FR" sz="1300" b="1" u="sng">
                <a:solidFill>
                  <a:schemeClr val="dk1"/>
                </a:solidFill>
                <a:latin typeface="Calibri"/>
                <a:ea typeface="Calibri"/>
                <a:cs typeface="Calibri"/>
                <a:sym typeface="Calibri"/>
              </a:rPr>
              <a:t>Un système de recherche miroir de notre société…</a:t>
            </a:r>
            <a:endParaRPr sz="1500"/>
          </a:p>
          <a:p>
            <a:pPr marL="0" marR="0" lvl="0" indent="0" algn="l" rtl="0">
              <a:spcBef>
                <a:spcPts val="0"/>
              </a:spcBef>
              <a:spcAft>
                <a:spcPts val="0"/>
              </a:spcAft>
              <a:buClr>
                <a:schemeClr val="dk1"/>
              </a:buClr>
              <a:buSzPts val="1300"/>
              <a:buFont typeface="Calibri"/>
              <a:buNone/>
            </a:pPr>
            <a:endParaRPr sz="1300" b="1" u="sng">
              <a:solidFill>
                <a:schemeClr val="dk1"/>
              </a:solidFill>
              <a:latin typeface="Calibri"/>
              <a:ea typeface="Calibri"/>
              <a:cs typeface="Calibri"/>
              <a:sym typeface="Calibri"/>
            </a:endParaRPr>
          </a:p>
          <a:p>
            <a:pPr marL="0" marR="0" lvl="0" indent="0" algn="l" rtl="0">
              <a:spcBef>
                <a:spcPts val="0"/>
              </a:spcBef>
              <a:spcAft>
                <a:spcPts val="0"/>
              </a:spcAft>
              <a:buClr>
                <a:srgbClr val="00B050"/>
              </a:buClr>
              <a:buSzPts val="1300"/>
              <a:buFont typeface="Calibri"/>
              <a:buNone/>
            </a:pPr>
            <a:r>
              <a:rPr lang="fr-FR" sz="1300">
                <a:solidFill>
                  <a:srgbClr val="000000"/>
                </a:solidFill>
              </a:rPr>
              <a:t>Système croissantiste par nature : l’économie est basé sur la croissance du PIB, la recherche requiert sur la croissance des énergies, taille des instruments, etc… </a:t>
            </a:r>
            <a:endParaRPr sz="1300">
              <a:solidFill>
                <a:srgbClr val="000000"/>
              </a:solidFill>
            </a:endParaRPr>
          </a:p>
          <a:p>
            <a:pPr marL="0" marR="0" lvl="0" indent="0" algn="l" rtl="0">
              <a:spcBef>
                <a:spcPts val="0"/>
              </a:spcBef>
              <a:spcAft>
                <a:spcPts val="0"/>
              </a:spcAft>
              <a:buClr>
                <a:schemeClr val="dk1"/>
              </a:buClr>
              <a:buSzPts val="1300"/>
              <a:buFont typeface="Calibri"/>
              <a:buNone/>
            </a:pPr>
            <a:endParaRPr sz="1300">
              <a:solidFill>
                <a:srgbClr val="000000"/>
              </a:solidFill>
            </a:endParaRPr>
          </a:p>
          <a:p>
            <a:pPr marL="0" marR="0" lvl="0" indent="0" algn="l" rtl="0">
              <a:spcBef>
                <a:spcPts val="0"/>
              </a:spcBef>
              <a:spcAft>
                <a:spcPts val="0"/>
              </a:spcAft>
              <a:buClr>
                <a:schemeClr val="dk1"/>
              </a:buClr>
              <a:buSzPts val="1300"/>
              <a:buFont typeface="Calibri"/>
              <a:buNone/>
            </a:pPr>
            <a:r>
              <a:rPr lang="fr-FR" sz="1300">
                <a:solidFill>
                  <a:srgbClr val="000000"/>
                </a:solidFill>
              </a:rPr>
              <a:t>Système compétitif incitant à la pollution : l’excellence consiste à avoir de nombreux projets (= beaucoup d’émissions), de nombreux voyages, etc… Corrélation directe excellence – emissions GES</a:t>
            </a:r>
            <a:endParaRPr sz="1300">
              <a:solidFill>
                <a:srgbClr val="000000"/>
              </a:solidFill>
            </a:endParaRPr>
          </a:p>
          <a:p>
            <a:pPr marL="0" marR="0" lvl="0" indent="0" algn="l" rtl="0">
              <a:spcBef>
                <a:spcPts val="0"/>
              </a:spcBef>
              <a:spcAft>
                <a:spcPts val="0"/>
              </a:spcAft>
              <a:buClr>
                <a:schemeClr val="dk1"/>
              </a:buClr>
              <a:buSzPts val="1300"/>
              <a:buFont typeface="Calibri"/>
              <a:buNone/>
            </a:pPr>
            <a:endParaRPr sz="1300">
              <a:solidFill>
                <a:srgbClr val="000000"/>
              </a:solidFill>
            </a:endParaRPr>
          </a:p>
          <a:p>
            <a:pPr marL="0" marR="0" lvl="0" indent="0" algn="l" rtl="0">
              <a:spcBef>
                <a:spcPts val="0"/>
              </a:spcBef>
              <a:spcAft>
                <a:spcPts val="0"/>
              </a:spcAft>
              <a:buClr>
                <a:schemeClr val="dk1"/>
              </a:buClr>
              <a:buSzPts val="1300"/>
              <a:buFont typeface="Calibri"/>
              <a:buNone/>
            </a:pPr>
            <a:r>
              <a:rPr lang="fr-FR" sz="1300">
                <a:solidFill>
                  <a:srgbClr val="000000"/>
                </a:solidFill>
              </a:rPr>
              <a:t>Système avec de nombreux incitations à polluer : appels d’offres collaboratifs, jugement sur les conférences intenationales; accumulations de financements permettant l’achat de nombreux équipements nouveaux, etc...</a:t>
            </a:r>
            <a:endParaRPr sz="1300">
              <a:solidFill>
                <a:srgbClr val="000000"/>
              </a:solidFill>
            </a:endParaRPr>
          </a:p>
          <a:p>
            <a:pPr marL="0" marR="0" lvl="0" indent="0" algn="l" rtl="0">
              <a:spcBef>
                <a:spcPts val="0"/>
              </a:spcBef>
              <a:spcAft>
                <a:spcPts val="0"/>
              </a:spcAft>
              <a:buClr>
                <a:schemeClr val="dk1"/>
              </a:buClr>
              <a:buSzPts val="1300"/>
              <a:buFont typeface="Calibri"/>
              <a:buNone/>
            </a:pPr>
            <a:endParaRPr sz="1300">
              <a:solidFill>
                <a:srgbClr val="000000"/>
              </a:solidFill>
            </a:endParaRPr>
          </a:p>
          <a:p>
            <a:pPr marL="0" marR="0" lvl="0" indent="0" algn="l" rtl="0">
              <a:spcBef>
                <a:spcPts val="0"/>
              </a:spcBef>
              <a:spcAft>
                <a:spcPts val="0"/>
              </a:spcAft>
              <a:buClr>
                <a:schemeClr val="dk1"/>
              </a:buClr>
              <a:buSzPts val="1300"/>
              <a:buFont typeface="Calibri"/>
              <a:buNone/>
            </a:pPr>
            <a:r>
              <a:rPr lang="fr-FR" sz="1300">
                <a:solidFill>
                  <a:srgbClr val="000000"/>
                </a:solidFill>
              </a:rPr>
              <a:t>Les disfonctionnements de notre système de recherche, qui souhaitent à la fois soutenir la croissance économique par l’innovation et lutter contre le réchauffement climatique sont à l’image de nos gouvernements, qui font la même chose. Les institutions, qu’elles soient scientifiques ou gouvernementales, n’ont pas un discours de vérité sur l’urgence écologique.</a:t>
            </a:r>
            <a:endParaRPr sz="1300">
              <a:solidFill>
                <a:srgbClr val="000000"/>
              </a:solidFill>
            </a:endParaRPr>
          </a:p>
          <a:p>
            <a:pPr marL="0" marR="0" lvl="0" indent="0" algn="l" rtl="0">
              <a:spcBef>
                <a:spcPts val="0"/>
              </a:spcBef>
              <a:spcAft>
                <a:spcPts val="0"/>
              </a:spcAft>
              <a:buClr>
                <a:schemeClr val="dk1"/>
              </a:buClr>
              <a:buSzPts val="1300"/>
              <a:buFont typeface="Calibri"/>
              <a:buNone/>
            </a:pPr>
            <a:endParaRPr sz="1300">
              <a:solidFill>
                <a:srgbClr val="000000"/>
              </a:solidFill>
            </a:endParaRPr>
          </a:p>
          <a:p>
            <a:pPr marL="0" marR="0" lvl="0" indent="0" algn="l" rtl="0">
              <a:spcBef>
                <a:spcPts val="0"/>
              </a:spcBef>
              <a:spcAft>
                <a:spcPts val="0"/>
              </a:spcAft>
              <a:buClr>
                <a:schemeClr val="dk1"/>
              </a:buClr>
              <a:buSzPts val="1300"/>
              <a:buFont typeface="Calibri"/>
              <a:buNone/>
            </a:pPr>
            <a:r>
              <a:rPr lang="fr-FR" sz="1300">
                <a:solidFill>
                  <a:srgbClr val="000000"/>
                </a:solidFill>
              </a:rPr>
              <a:t> « </a:t>
            </a:r>
            <a:r>
              <a:rPr lang="fr-FR" sz="1300" i="1">
                <a:solidFill>
                  <a:srgbClr val="000000"/>
                </a:solidFill>
              </a:rPr>
              <a:t>tous les groupes organisés ont tendance à se rendre autonome, c’est-à-dire à s’aliéner de leurs objectifs initiaux, et à devenir une fin en soi, dans les mains de ceux qui les administrent </a:t>
            </a:r>
            <a:r>
              <a:rPr lang="fr-FR" sz="1300">
                <a:solidFill>
                  <a:srgbClr val="000000"/>
                </a:solidFill>
              </a:rPr>
              <a:t>» (Josef Weber, The great Utopia, 1950)</a:t>
            </a:r>
            <a:endParaRPr sz="1500">
              <a:solidFill>
                <a:srgbClr val="000000"/>
              </a:solidFill>
            </a:endParaRPr>
          </a:p>
          <a:p>
            <a:pPr marL="0" lvl="0" indent="0" algn="l" rtl="0">
              <a:spcBef>
                <a:spcPts val="0"/>
              </a:spcBef>
              <a:spcAft>
                <a:spcPts val="0"/>
              </a:spcAft>
              <a:buClr>
                <a:schemeClr val="dk1"/>
              </a:buClr>
              <a:buSzPts val="1300"/>
              <a:buFont typeface="Calibri"/>
              <a:buNone/>
            </a:pPr>
            <a:endParaRPr sz="1500"/>
          </a:p>
        </p:txBody>
      </p:sp>
      <p:sp>
        <p:nvSpPr>
          <p:cNvPr id="1245" name="Google Shape;1245;g6bfad43a7b_13_278:notes"/>
          <p:cNvSpPr txBox="1">
            <a:spLocks noGrp="1"/>
          </p:cNvSpPr>
          <p:nvPr>
            <p:ph type="sldNum" idx="12"/>
          </p:nvPr>
        </p:nvSpPr>
        <p:spPr>
          <a:xfrm>
            <a:off x="4162622" y="10881370"/>
            <a:ext cx="3184747" cy="573849"/>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73</a:t>
            </a:fld>
            <a:endParaRPr sz="1500"/>
          </a:p>
        </p:txBody>
      </p:sp>
    </p:spTree>
    <p:extLst>
      <p:ext uri="{BB962C8B-B14F-4D97-AF65-F5344CB8AC3E}">
        <p14:creationId xmlns:p14="http://schemas.microsoft.com/office/powerpoint/2010/main" val="12822284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6bfad43a7b_13_294: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g6bfad43a7b_13_294:notes"/>
          <p:cNvSpPr txBox="1">
            <a:spLocks noGrp="1"/>
          </p:cNvSpPr>
          <p:nvPr>
            <p:ph type="body" idx="1"/>
          </p:nvPr>
        </p:nvSpPr>
        <p:spPr>
          <a:xfrm>
            <a:off x="734581" y="5513536"/>
            <a:ext cx="5880059" cy="4509537"/>
          </a:xfrm>
          <a:prstGeom prst="rect">
            <a:avLst/>
          </a:prstGeom>
          <a:noFill/>
          <a:ln>
            <a:noFill/>
          </a:ln>
        </p:spPr>
        <p:txBody>
          <a:bodyPr spcFirstLastPara="1" wrap="square" lIns="97200" tIns="48600" rIns="97200" bIns="48600" anchor="t" anchorCtr="0">
            <a:noAutofit/>
          </a:bodyPr>
          <a:lstStyle/>
          <a:p>
            <a:pPr marL="0" lvl="0" indent="0" algn="l" rtl="0">
              <a:spcBef>
                <a:spcPts val="0"/>
              </a:spcBef>
              <a:spcAft>
                <a:spcPts val="0"/>
              </a:spcAft>
              <a:buClr>
                <a:schemeClr val="dk1"/>
              </a:buClr>
              <a:buSzPts val="1300"/>
              <a:buFont typeface="Calibri"/>
              <a:buNone/>
            </a:pPr>
            <a:r>
              <a:rPr lang="fr-FR" sz="1500"/>
              <a:t>Réflexions et action au niveau national : Labos1.5, Sciences Citoyennes.</a:t>
            </a:r>
            <a:endParaRPr sz="1500"/>
          </a:p>
          <a:p>
            <a:pPr marL="0" lvl="0" indent="0" algn="l" rtl="0">
              <a:spcBef>
                <a:spcPts val="0"/>
              </a:spcBef>
              <a:spcAft>
                <a:spcPts val="0"/>
              </a:spcAft>
              <a:buClr>
                <a:schemeClr val="dk1"/>
              </a:buClr>
              <a:buSzPts val="1300"/>
              <a:buFont typeface="Calibri"/>
              <a:buNone/>
            </a:pPr>
            <a:endParaRPr sz="1500"/>
          </a:p>
          <a:p>
            <a:pPr marL="0" lvl="0" indent="0" algn="l" rtl="0">
              <a:spcBef>
                <a:spcPts val="0"/>
              </a:spcBef>
              <a:spcAft>
                <a:spcPts val="0"/>
              </a:spcAft>
              <a:buClr>
                <a:schemeClr val="dk1"/>
              </a:buClr>
              <a:buSzPts val="1300"/>
              <a:buFont typeface="Calibri"/>
              <a:buNone/>
            </a:pPr>
            <a:r>
              <a:rPr lang="fr-FR" sz="1500"/>
              <a:t>Réflexions au niveau local :</a:t>
            </a:r>
            <a:endParaRPr sz="1500"/>
          </a:p>
          <a:p>
            <a:pPr marL="0" lvl="0" indent="0" algn="l" rtl="0">
              <a:spcBef>
                <a:spcPts val="0"/>
              </a:spcBef>
              <a:spcAft>
                <a:spcPts val="0"/>
              </a:spcAft>
              <a:buClr>
                <a:schemeClr val="dk1"/>
              </a:buClr>
              <a:buSzPts val="1300"/>
              <a:buFont typeface="Calibri"/>
              <a:buNone/>
            </a:pPr>
            <a:r>
              <a:rPr lang="fr-FR" sz="1500"/>
              <a:t>Toulouse : l’Atecopol https://atecopol.hypotheses.org/</a:t>
            </a:r>
            <a:endParaRPr sz="1500"/>
          </a:p>
          <a:p>
            <a:pPr marL="0" lvl="0" indent="0" algn="l" rtl="0">
              <a:spcBef>
                <a:spcPts val="0"/>
              </a:spcBef>
              <a:spcAft>
                <a:spcPts val="0"/>
              </a:spcAft>
              <a:buClr>
                <a:schemeClr val="dk1"/>
              </a:buClr>
              <a:buSzPts val="1300"/>
              <a:buFont typeface="Calibri"/>
              <a:buNone/>
            </a:pPr>
            <a:r>
              <a:rPr lang="fr-FR" sz="1500"/>
              <a:t>Paris : L’atelier des communs : </a:t>
            </a:r>
            <a:r>
              <a:rPr lang="fr-FR" sz="1500" u="sng">
                <a:solidFill>
                  <a:schemeClr val="hlink"/>
                </a:solidFill>
                <a:hlinkClick r:id="rId3"/>
              </a:rPr>
              <a:t>https://atecom.hypotheses.org/author/atecom</a:t>
            </a:r>
            <a:endParaRPr sz="1500"/>
          </a:p>
          <a:p>
            <a:pPr marL="0" lvl="0" indent="0" algn="l" rtl="0">
              <a:spcBef>
                <a:spcPts val="0"/>
              </a:spcBef>
              <a:spcAft>
                <a:spcPts val="0"/>
              </a:spcAft>
              <a:buClr>
                <a:schemeClr val="dk1"/>
              </a:buClr>
              <a:buSzPts val="1300"/>
              <a:buFont typeface="Calibri"/>
              <a:buNone/>
            </a:pPr>
            <a:r>
              <a:rPr lang="fr-FR" sz="1500"/>
              <a:t>Lyon : La Fabrique des Questions Simples : </a:t>
            </a:r>
            <a:r>
              <a:rPr lang="fr-FR" sz="1500" u="sng">
                <a:solidFill>
                  <a:schemeClr val="hlink"/>
                </a:solidFill>
                <a:hlinkClick r:id="rId4"/>
              </a:rPr>
              <a:t>https://simple-question.org/</a:t>
            </a:r>
            <a:endParaRPr sz="1500"/>
          </a:p>
          <a:p>
            <a:pPr marL="0" lvl="0" indent="0" algn="l" rtl="0">
              <a:spcBef>
                <a:spcPts val="0"/>
              </a:spcBef>
              <a:spcAft>
                <a:spcPts val="0"/>
              </a:spcAft>
              <a:buClr>
                <a:schemeClr val="dk1"/>
              </a:buClr>
              <a:buSzPts val="1300"/>
              <a:buFont typeface="Calibri"/>
              <a:buNone/>
            </a:pPr>
            <a:endParaRPr sz="1500"/>
          </a:p>
        </p:txBody>
      </p:sp>
      <p:sp>
        <p:nvSpPr>
          <p:cNvPr id="1253" name="Google Shape;1253;g6bfad43a7b_13_294:notes"/>
          <p:cNvSpPr txBox="1">
            <a:spLocks noGrp="1"/>
          </p:cNvSpPr>
          <p:nvPr>
            <p:ph type="sldNum" idx="12"/>
          </p:nvPr>
        </p:nvSpPr>
        <p:spPr>
          <a:xfrm>
            <a:off x="4162622" y="10881370"/>
            <a:ext cx="3184747" cy="573849"/>
          </a:xfrm>
          <a:prstGeom prst="rect">
            <a:avLst/>
          </a:prstGeom>
          <a:noFill/>
          <a:ln>
            <a:noFill/>
          </a:ln>
        </p:spPr>
        <p:txBody>
          <a:bodyPr spcFirstLastPara="1" wrap="square" lIns="97200" tIns="48600" rIns="97200" bIns="486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fr-FR" sz="1500"/>
              <a:t>74</a:t>
            </a:fld>
            <a:endParaRPr sz="1500"/>
          </a:p>
        </p:txBody>
      </p:sp>
    </p:spTree>
    <p:extLst>
      <p:ext uri="{BB962C8B-B14F-4D97-AF65-F5344CB8AC3E}">
        <p14:creationId xmlns:p14="http://schemas.microsoft.com/office/powerpoint/2010/main" val="1232181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b910af2e4_1_14:notes"/>
          <p:cNvSpPr txBox="1">
            <a:spLocks noGrp="1"/>
          </p:cNvSpPr>
          <p:nvPr>
            <p:ph type="body" idx="1"/>
          </p:nvPr>
        </p:nvSpPr>
        <p:spPr>
          <a:xfrm>
            <a:off x="709612" y="4926012"/>
            <a:ext cx="5680200" cy="402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La situation climatique en 2050 est à peu près connue, et dépend surtout de ce que nous avons fait jusqu’à aujourd’hui. Voici donc la carte de prévision de l’évolution des rendements agricoles. </a:t>
            </a:r>
            <a:endParaRPr/>
          </a:p>
          <a:p>
            <a:pPr marL="0" lvl="0" indent="0" algn="l" rtl="0">
              <a:spcBef>
                <a:spcPts val="0"/>
              </a:spcBef>
              <a:spcAft>
                <a:spcPts val="0"/>
              </a:spcAft>
              <a:buNone/>
            </a:pPr>
            <a:r>
              <a:rPr lang="fr-FR"/>
              <a:t>Par contre, c’est la carte de 2100 qui dépend très fortement de ce que nous allons faire à partir de maintenant. </a:t>
            </a:r>
            <a:endParaRPr/>
          </a:p>
        </p:txBody>
      </p:sp>
      <p:sp>
        <p:nvSpPr>
          <p:cNvPr id="306" name="Google Shape;306;g6b910af2e4_1_1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353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57ee8ac98_1_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657ee8ac98_1_1:notes"/>
          <p:cNvSpPr txBox="1">
            <a:spLocks noGrp="1"/>
          </p:cNvSpPr>
          <p:nvPr>
            <p:ph type="body" idx="1"/>
          </p:nvPr>
        </p:nvSpPr>
        <p:spPr>
          <a:xfrm>
            <a:off x="709613" y="4926013"/>
            <a:ext cx="5680200" cy="40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À quoi pourrait ressembler un monde à + 4 degrés ? Une première conséquence est que l'on pourrait voir certaines zones qui deviendraient inhabitables. Afin de l'illustrer vous voyez ici des cartes de température qui sont les températures dites du “thermomètre à boule mouillée”. Le thermomètre à boule mouillée est un thermomètre qui est mis dans une pièce avec un chiffon mouillé autour de lui. La température qu'il donne est inférieure à la température de la pièce (elle diminue à cause de l’évaporation, comme dans les “frigos du désert”) et dépend également du taux d'humidité de la pièce. La carte que vous voyez ici représente les températures à boule mouillée ayant été mesurée dans la période récente lors des pics de chaleur. Il ne s’agit pas pas des températures moyennes. Ce que l'on constate c'est que la température à boule mouillée la plus importante qui ait été observée sur terre jusqu'à présent et de l'ordre de 31 degrés; pour la France on voit que cela n'a jamais dépassé  26 degrés. Dans un monde à + 4 degrés, l'amplitude des vagues de chaleur serait plus importante et le le taux d'humidité serait modifié. On voit ici quelle température à boule mouillée pourrait être atteinte dans un an de plus 4 degrés : dans certaines zones cette température excède 35 degrés où s’en rapproche dangereusement. Il faut savoir que, au-delà de 35 degrés on considère que les probabilités de décès sont extrêmement fortes car le corps n'arrive plus à réguler sa température par évapotranspiration. Donc, en gros, si vous êtes à  l’ombre à côté d'un ventilateur vous n’arrivez malgré tout pas à garder votre température à 37 degrés. Il s'agit bien entendu de la carte pour +4 degrés mais une carte pour +6 ou +7 degrés en 2100, comme prévu par les collègues de Toulouse dans le scénario “business-as-usual” serait bien entendu encore plus inquiétante. </a:t>
            </a:r>
            <a:endParaRPr/>
          </a:p>
        </p:txBody>
      </p:sp>
      <p:sp>
        <p:nvSpPr>
          <p:cNvPr id="314" name="Google Shape;314;g657ee8ac98_1_1:notes"/>
          <p:cNvSpPr txBox="1">
            <a:spLocks noGrp="1"/>
          </p:cNvSpPr>
          <p:nvPr>
            <p:ph type="sldNum" idx="12"/>
          </p:nvPr>
        </p:nvSpPr>
        <p:spPr>
          <a:xfrm>
            <a:off x="4021138" y="9721850"/>
            <a:ext cx="3076500" cy="512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extLst>
      <p:ext uri="{BB962C8B-B14F-4D97-AF65-F5344CB8AC3E}">
        <p14:creationId xmlns:p14="http://schemas.microsoft.com/office/powerpoint/2010/main" val="103552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91"/>
        <p:cNvGrpSpPr/>
        <p:nvPr/>
      </p:nvGrpSpPr>
      <p:grpSpPr>
        <a:xfrm>
          <a:off x="0" y="0"/>
          <a:ext cx="0" cy="0"/>
          <a:chOff x="0" y="0"/>
          <a:chExt cx="0" cy="0"/>
        </a:xfrm>
      </p:grpSpPr>
      <p:sp>
        <p:nvSpPr>
          <p:cNvPr id="92" name="Google Shape;9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95"/>
        <p:cNvGrpSpPr/>
        <p:nvPr/>
      </p:nvGrpSpPr>
      <p:grpSpPr>
        <a:xfrm>
          <a:off x="0" y="0"/>
          <a:ext cx="0" cy="0"/>
          <a:chOff x="0" y="0"/>
          <a:chExt cx="0" cy="0"/>
        </a:xfrm>
      </p:grpSpPr>
      <p:sp>
        <p:nvSpPr>
          <p:cNvPr id="96" name="Google Shape;9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4" name="Google Shape;10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1" name="Google Shape;131;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2" name="Google Shape;13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2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8" name="Google Shape;138;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e de titre">
  <p:cSld name="1_Diapositive de titre">
    <p:spTree>
      <p:nvGrpSpPr>
        <p:cNvPr id="1" name="Shape 15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79"/>
        <p:cNvGrpSpPr/>
        <p:nvPr/>
      </p:nvGrpSpPr>
      <p:grpSpPr>
        <a:xfrm>
          <a:off x="0" y="0"/>
          <a:ext cx="0" cy="0"/>
          <a:chOff x="0" y="0"/>
          <a:chExt cx="0" cy="0"/>
        </a:xfrm>
      </p:grpSpPr>
      <p:sp>
        <p:nvSpPr>
          <p:cNvPr id="180" name="Google Shape;18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8" name="Google Shape;18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9" name="Google Shape;18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92"/>
        <p:cNvGrpSpPr/>
        <p:nvPr/>
      </p:nvGrpSpPr>
      <p:grpSpPr>
        <a:xfrm>
          <a:off x="0" y="0"/>
          <a:ext cx="0" cy="0"/>
          <a:chOff x="0" y="0"/>
          <a:chExt cx="0" cy="0"/>
        </a:xfrm>
      </p:grpSpPr>
      <p:sp>
        <p:nvSpPr>
          <p:cNvPr id="193" name="Google Shape;193;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5" name="Google Shape;195;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6" name="Google Shape;19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99"/>
        <p:cNvGrpSpPr/>
        <p:nvPr/>
      </p:nvGrpSpPr>
      <p:grpSpPr>
        <a:xfrm>
          <a:off x="0" y="0"/>
          <a:ext cx="0" cy="0"/>
          <a:chOff x="0" y="0"/>
          <a:chExt cx="0" cy="0"/>
        </a:xfrm>
      </p:grpSpPr>
      <p:sp>
        <p:nvSpPr>
          <p:cNvPr id="200" name="Google Shape;20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203"/>
        <p:cNvGrpSpPr/>
        <p:nvPr/>
      </p:nvGrpSpPr>
      <p:grpSpPr>
        <a:xfrm>
          <a:off x="0" y="0"/>
          <a:ext cx="0" cy="0"/>
          <a:chOff x="0" y="0"/>
          <a:chExt cx="0" cy="0"/>
        </a:xfrm>
      </p:grpSpPr>
      <p:sp>
        <p:nvSpPr>
          <p:cNvPr id="204" name="Google Shape;204;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 name="Google Shape;206;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8" name="Google Shape;208;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12"/>
        <p:cNvGrpSpPr/>
        <p:nvPr/>
      </p:nvGrpSpPr>
      <p:grpSpPr>
        <a:xfrm>
          <a:off x="0" y="0"/>
          <a:ext cx="0" cy="0"/>
          <a:chOff x="0" y="0"/>
          <a:chExt cx="0" cy="0"/>
        </a:xfrm>
      </p:grpSpPr>
      <p:sp>
        <p:nvSpPr>
          <p:cNvPr id="213" name="Google Shape;21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19"/>
        <p:cNvGrpSpPr/>
        <p:nvPr/>
      </p:nvGrpSpPr>
      <p:grpSpPr>
        <a:xfrm>
          <a:off x="0" y="0"/>
          <a:ext cx="0" cy="0"/>
          <a:chOff x="0" y="0"/>
          <a:chExt cx="0" cy="0"/>
        </a:xfrm>
      </p:grpSpPr>
      <p:sp>
        <p:nvSpPr>
          <p:cNvPr id="220" name="Google Shape;220;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2" name="Google Shape;22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 name="Google Shape;63;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1" name="Google Shape;8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8" name="Google Shape;158;p27"/>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9" name="Google Shape;15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0" name="Google Shape;16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1" name="Google Shape;16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2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 Id="rId9"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youtube.com/watch?v=PJDrE8SoG1g"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g"/><Relationship Id="rId7" Type="http://schemas.openxmlformats.org/officeDocument/2006/relationships/image" Target="../media/image107.jp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24.xml"/><Relationship Id="rId5" Type="http://schemas.openxmlformats.org/officeDocument/2006/relationships/image" Target="../media/image113.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24.xml"/><Relationship Id="rId6" Type="http://schemas.openxmlformats.org/officeDocument/2006/relationships/image" Target="../media/image117.jpg"/><Relationship Id="rId5" Type="http://schemas.openxmlformats.org/officeDocument/2006/relationships/image" Target="../media/image116.gif"/><Relationship Id="rId4" Type="http://schemas.openxmlformats.org/officeDocument/2006/relationships/image" Target="../media/image11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2.xml"/><Relationship Id="rId1" Type="http://schemas.openxmlformats.org/officeDocument/2006/relationships/slideLayout" Target="../slideLayouts/slideLayout24.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p:nvPr/>
        </p:nvSpPr>
        <p:spPr>
          <a:xfrm>
            <a:off x="4266871" y="6430981"/>
            <a:ext cx="239572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0" i="1" u="none" strike="noStrike" cap="none">
                <a:solidFill>
                  <a:schemeClr val="dk1"/>
                </a:solidFill>
                <a:latin typeface="Calibri"/>
                <a:ea typeface="Calibri"/>
                <a:cs typeface="Calibri"/>
                <a:sym typeface="Calibri"/>
              </a:rPr>
              <a:t>Synchrotron au canada </a:t>
            </a:r>
            <a:endParaRPr sz="1800" i="1">
              <a:solidFill>
                <a:schemeClr val="dk1"/>
              </a:solidFill>
              <a:latin typeface="Calibri"/>
              <a:ea typeface="Calibri"/>
              <a:cs typeface="Calibri"/>
              <a:sym typeface="Calibri"/>
            </a:endParaRPr>
          </a:p>
        </p:txBody>
      </p:sp>
      <p:sp>
        <p:nvSpPr>
          <p:cNvPr id="233" name="Google Shape;233;p40"/>
          <p:cNvSpPr txBox="1"/>
          <p:nvPr/>
        </p:nvSpPr>
        <p:spPr>
          <a:xfrm>
            <a:off x="761051" y="149761"/>
            <a:ext cx="10077893"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4000">
                <a:solidFill>
                  <a:schemeClr val="dk1"/>
                </a:solidFill>
                <a:latin typeface="Calibri"/>
                <a:ea typeface="Calibri"/>
                <a:cs typeface="Calibri"/>
                <a:sym typeface="Calibri"/>
              </a:rPr>
              <a:t>Recherche scientifique et urgence écologique : des rapports du GIEC à l’impact de la recherche. </a:t>
            </a:r>
            <a:endParaRPr sz="4000">
              <a:solidFill>
                <a:schemeClr val="dk1"/>
              </a:solidFill>
              <a:latin typeface="Calibri"/>
              <a:ea typeface="Calibri"/>
              <a:cs typeface="Calibri"/>
              <a:sym typeface="Calibri"/>
            </a:endParaRPr>
          </a:p>
        </p:txBody>
      </p:sp>
      <p:pic>
        <p:nvPicPr>
          <p:cNvPr id="234" name="Google Shape;234;p40"/>
          <p:cNvPicPr preferRelativeResize="0"/>
          <p:nvPr/>
        </p:nvPicPr>
        <p:blipFill rotWithShape="1">
          <a:blip r:embed="rId3">
            <a:alphaModFix/>
          </a:blip>
          <a:srcRect/>
          <a:stretch/>
        </p:blipFill>
        <p:spPr>
          <a:xfrm>
            <a:off x="1248684" y="1801639"/>
            <a:ext cx="8891130" cy="4341372"/>
          </a:xfrm>
          <a:prstGeom prst="rect">
            <a:avLst/>
          </a:prstGeom>
          <a:noFill/>
          <a:ln>
            <a:noFill/>
          </a:ln>
        </p:spPr>
      </p:pic>
      <p:sp>
        <p:nvSpPr>
          <p:cNvPr id="235" name="Google Shape;235;p40"/>
          <p:cNvSpPr txBox="1"/>
          <p:nvPr/>
        </p:nvSpPr>
        <p:spPr>
          <a:xfrm rot="-5400000">
            <a:off x="-704863" y="4291342"/>
            <a:ext cx="353776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David Stoobe / Stoobe photography</a:t>
            </a:r>
            <a:endParaRPr sz="18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9"/>
          <p:cNvSpPr txBox="1"/>
          <p:nvPr/>
        </p:nvSpPr>
        <p:spPr>
          <a:xfrm>
            <a:off x="664899" y="1308200"/>
            <a:ext cx="110952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Et ce n’est pas </a:t>
            </a:r>
            <a:r>
              <a:rPr lang="fr-FR" sz="8800" i="1">
                <a:solidFill>
                  <a:schemeClr val="dk1"/>
                </a:solidFill>
                <a:latin typeface="Calibri"/>
                <a:ea typeface="Calibri"/>
                <a:cs typeface="Calibri"/>
                <a:sym typeface="Calibri"/>
              </a:rPr>
              <a:t>que</a:t>
            </a:r>
            <a:r>
              <a:rPr lang="fr-FR" sz="8800">
                <a:solidFill>
                  <a:schemeClr val="dk1"/>
                </a:solidFill>
                <a:latin typeface="Calibri"/>
                <a:ea typeface="Calibri"/>
                <a:cs typeface="Calibri"/>
                <a:sym typeface="Calibri"/>
              </a:rPr>
              <a:t> un problème de pauvres à l’autre bout du monde</a:t>
            </a:r>
            <a:endParaRPr sz="8800">
              <a:solidFill>
                <a:schemeClr val="dk1"/>
              </a:solidFill>
              <a:latin typeface="Calibri"/>
              <a:ea typeface="Calibri"/>
              <a:cs typeface="Calibri"/>
              <a:sym typeface="Calibri"/>
            </a:endParaRPr>
          </a:p>
        </p:txBody>
      </p:sp>
      <p:sp>
        <p:nvSpPr>
          <p:cNvPr id="329" name="Google Shape;329;p49"/>
          <p:cNvSpPr txBox="1"/>
          <p:nvPr/>
        </p:nvSpPr>
        <p:spPr>
          <a:xfrm rot="897683">
            <a:off x="1312713" y="1846836"/>
            <a:ext cx="184763" cy="369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0"/>
          <p:cNvSpPr txBox="1"/>
          <p:nvPr/>
        </p:nvSpPr>
        <p:spPr>
          <a:xfrm>
            <a:off x="228974" y="0"/>
            <a:ext cx="117813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200" b="1">
                <a:solidFill>
                  <a:schemeClr val="dk1"/>
                </a:solidFill>
                <a:latin typeface="Calibri"/>
                <a:ea typeface="Calibri"/>
                <a:cs typeface="Calibri"/>
                <a:sym typeface="Calibri"/>
              </a:rPr>
              <a:t>Et ce n’est pas </a:t>
            </a:r>
            <a:r>
              <a:rPr lang="fr-FR" sz="3200" b="1" i="1">
                <a:solidFill>
                  <a:schemeClr val="dk1"/>
                </a:solidFill>
                <a:latin typeface="Calibri"/>
                <a:ea typeface="Calibri"/>
                <a:cs typeface="Calibri"/>
                <a:sym typeface="Calibri"/>
              </a:rPr>
              <a:t>que</a:t>
            </a:r>
            <a:r>
              <a:rPr lang="fr-FR" sz="3200" b="1">
                <a:solidFill>
                  <a:schemeClr val="dk1"/>
                </a:solidFill>
                <a:latin typeface="Calibri"/>
                <a:ea typeface="Calibri"/>
                <a:cs typeface="Calibri"/>
                <a:sym typeface="Calibri"/>
              </a:rPr>
              <a:t> un problème de pauvres à l’autre bout du monde. </a:t>
            </a:r>
            <a:endParaRPr sz="3200" b="1">
              <a:solidFill>
                <a:schemeClr val="dk1"/>
              </a:solidFill>
              <a:latin typeface="Calibri"/>
              <a:ea typeface="Calibri"/>
              <a:cs typeface="Calibri"/>
              <a:sym typeface="Calibri"/>
            </a:endParaRPr>
          </a:p>
        </p:txBody>
      </p:sp>
      <p:grpSp>
        <p:nvGrpSpPr>
          <p:cNvPr id="336" name="Google Shape;336;p50"/>
          <p:cNvGrpSpPr/>
          <p:nvPr/>
        </p:nvGrpSpPr>
        <p:grpSpPr>
          <a:xfrm>
            <a:off x="228975" y="4438950"/>
            <a:ext cx="4945800" cy="2277700"/>
            <a:chOff x="228975" y="2013125"/>
            <a:chExt cx="4945800" cy="2277700"/>
          </a:xfrm>
        </p:grpSpPr>
        <p:pic>
          <p:nvPicPr>
            <p:cNvPr id="337" name="Google Shape;337;p50"/>
            <p:cNvPicPr preferRelativeResize="0"/>
            <p:nvPr/>
          </p:nvPicPr>
          <p:blipFill rotWithShape="1">
            <a:blip r:embed="rId3">
              <a:alphaModFix/>
            </a:blip>
            <a:srcRect t="8105"/>
            <a:stretch/>
          </p:blipFill>
          <p:spPr>
            <a:xfrm>
              <a:off x="762300" y="2013125"/>
              <a:ext cx="3027551" cy="1969850"/>
            </a:xfrm>
            <a:prstGeom prst="rect">
              <a:avLst/>
            </a:prstGeom>
            <a:noFill/>
            <a:ln>
              <a:noFill/>
            </a:ln>
          </p:spPr>
        </p:pic>
        <p:sp>
          <p:nvSpPr>
            <p:cNvPr id="338" name="Google Shape;338;p50"/>
            <p:cNvSpPr txBox="1"/>
            <p:nvPr/>
          </p:nvSpPr>
          <p:spPr>
            <a:xfrm>
              <a:off x="228975" y="3829125"/>
              <a:ext cx="49458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400" i="1">
                  <a:latin typeface="Calibri"/>
                  <a:ea typeface="Calibri"/>
                  <a:cs typeface="Calibri"/>
                  <a:sym typeface="Calibri"/>
                </a:rPr>
                <a:t>Présence du moustique tigre en France</a:t>
              </a:r>
              <a:endParaRPr sz="2400" i="1">
                <a:latin typeface="Calibri"/>
                <a:ea typeface="Calibri"/>
                <a:cs typeface="Calibri"/>
                <a:sym typeface="Calibri"/>
              </a:endParaRPr>
            </a:p>
          </p:txBody>
        </p:sp>
      </p:grpSp>
      <p:pic>
        <p:nvPicPr>
          <p:cNvPr id="339" name="Google Shape;339;p50"/>
          <p:cNvPicPr preferRelativeResize="0"/>
          <p:nvPr/>
        </p:nvPicPr>
        <p:blipFill>
          <a:blip r:embed="rId4">
            <a:alphaModFix/>
          </a:blip>
          <a:stretch>
            <a:fillRect/>
          </a:stretch>
        </p:blipFill>
        <p:spPr>
          <a:xfrm>
            <a:off x="5525838" y="5563700"/>
            <a:ext cx="6069249" cy="1152950"/>
          </a:xfrm>
          <a:prstGeom prst="rect">
            <a:avLst/>
          </a:prstGeom>
          <a:noFill/>
          <a:ln>
            <a:noFill/>
          </a:ln>
        </p:spPr>
      </p:pic>
      <p:pic>
        <p:nvPicPr>
          <p:cNvPr id="340" name="Google Shape;340;p50"/>
          <p:cNvPicPr preferRelativeResize="0"/>
          <p:nvPr/>
        </p:nvPicPr>
        <p:blipFill/>
        <p:spPr>
          <a:xfrm>
            <a:off x="30300" y="3773913"/>
            <a:ext cx="7017224" cy="738450"/>
          </a:xfrm>
          <a:prstGeom prst="rect">
            <a:avLst/>
          </a:prstGeom>
          <a:noFill/>
          <a:ln>
            <a:noFill/>
          </a:ln>
        </p:spPr>
      </p:pic>
      <p:pic>
        <p:nvPicPr>
          <p:cNvPr id="341" name="Google Shape;341;p50"/>
          <p:cNvPicPr preferRelativeResize="0"/>
          <p:nvPr/>
        </p:nvPicPr>
        <p:blipFill>
          <a:blip r:embed="rId5">
            <a:alphaModFix/>
          </a:blip>
          <a:stretch>
            <a:fillRect/>
          </a:stretch>
        </p:blipFill>
        <p:spPr>
          <a:xfrm>
            <a:off x="30300" y="763574"/>
            <a:ext cx="5495555" cy="3086550"/>
          </a:xfrm>
          <a:prstGeom prst="rect">
            <a:avLst/>
          </a:prstGeom>
          <a:noFill/>
          <a:ln>
            <a:noFill/>
          </a:ln>
        </p:spPr>
      </p:pic>
      <p:pic>
        <p:nvPicPr>
          <p:cNvPr id="342" name="Google Shape;342;p50"/>
          <p:cNvPicPr preferRelativeResize="0"/>
          <p:nvPr/>
        </p:nvPicPr>
        <p:blipFill>
          <a:blip r:embed="rId6">
            <a:alphaModFix/>
          </a:blip>
          <a:stretch>
            <a:fillRect/>
          </a:stretch>
        </p:blipFill>
        <p:spPr>
          <a:xfrm>
            <a:off x="5350625" y="4588575"/>
            <a:ext cx="6069224" cy="1111071"/>
          </a:xfrm>
          <a:prstGeom prst="rect">
            <a:avLst/>
          </a:prstGeom>
          <a:noFill/>
          <a:ln>
            <a:noFill/>
          </a:ln>
        </p:spPr>
      </p:pic>
      <p:pic>
        <p:nvPicPr>
          <p:cNvPr id="343" name="Google Shape;343;p50"/>
          <p:cNvPicPr preferRelativeResize="0"/>
          <p:nvPr/>
        </p:nvPicPr>
        <p:blipFill>
          <a:blip r:embed="rId7">
            <a:alphaModFix/>
          </a:blip>
          <a:stretch>
            <a:fillRect/>
          </a:stretch>
        </p:blipFill>
        <p:spPr>
          <a:xfrm>
            <a:off x="5656597" y="2892222"/>
            <a:ext cx="6942249" cy="1111075"/>
          </a:xfrm>
          <a:prstGeom prst="rect">
            <a:avLst/>
          </a:prstGeom>
          <a:noFill/>
          <a:ln>
            <a:noFill/>
          </a:ln>
        </p:spPr>
      </p:pic>
      <p:pic>
        <p:nvPicPr>
          <p:cNvPr id="344" name="Google Shape;344;p50"/>
          <p:cNvPicPr preferRelativeResize="0"/>
          <p:nvPr/>
        </p:nvPicPr>
        <p:blipFill>
          <a:blip r:embed="rId8">
            <a:alphaModFix/>
          </a:blip>
          <a:stretch>
            <a:fillRect/>
          </a:stretch>
        </p:blipFill>
        <p:spPr>
          <a:xfrm>
            <a:off x="5366575" y="763573"/>
            <a:ext cx="6387773" cy="1152950"/>
          </a:xfrm>
          <a:prstGeom prst="rect">
            <a:avLst/>
          </a:prstGeom>
          <a:noFill/>
          <a:ln>
            <a:noFill/>
          </a:ln>
        </p:spPr>
      </p:pic>
      <p:pic>
        <p:nvPicPr>
          <p:cNvPr id="345" name="Google Shape;345;p50"/>
          <p:cNvPicPr preferRelativeResize="0"/>
          <p:nvPr/>
        </p:nvPicPr>
        <p:blipFill>
          <a:blip r:embed="rId9">
            <a:alphaModFix/>
          </a:blip>
          <a:stretch>
            <a:fillRect/>
          </a:stretch>
        </p:blipFill>
        <p:spPr>
          <a:xfrm>
            <a:off x="5656599" y="1866250"/>
            <a:ext cx="6141558" cy="111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1"/>
          <p:cNvSpPr txBox="1"/>
          <p:nvPr/>
        </p:nvSpPr>
        <p:spPr>
          <a:xfrm>
            <a:off x="978335" y="2083541"/>
            <a:ext cx="10077900" cy="280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Il n’y a pas que le climat…</a:t>
            </a:r>
            <a:endParaRPr sz="8800">
              <a:solidFill>
                <a:schemeClr val="dk1"/>
              </a:solidFill>
              <a:latin typeface="Calibri"/>
              <a:ea typeface="Calibri"/>
              <a:cs typeface="Calibri"/>
              <a:sym typeface="Calibri"/>
            </a:endParaRPr>
          </a:p>
        </p:txBody>
      </p:sp>
      <p:sp>
        <p:nvSpPr>
          <p:cNvPr id="352" name="Google Shape;352;p51"/>
          <p:cNvSpPr txBox="1"/>
          <p:nvPr/>
        </p:nvSpPr>
        <p:spPr>
          <a:xfrm rot="897683">
            <a:off x="1312713" y="1846836"/>
            <a:ext cx="184763" cy="369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2"/>
          <p:cNvPicPr preferRelativeResize="0"/>
          <p:nvPr/>
        </p:nvPicPr>
        <p:blipFill rotWithShape="1">
          <a:blip r:embed="rId3">
            <a:alphaModFix/>
          </a:blip>
          <a:srcRect/>
          <a:stretch/>
        </p:blipFill>
        <p:spPr>
          <a:xfrm>
            <a:off x="5189537" y="1116012"/>
            <a:ext cx="1008062" cy="958850"/>
          </a:xfrm>
          <a:prstGeom prst="rect">
            <a:avLst/>
          </a:prstGeom>
          <a:noFill/>
          <a:ln>
            <a:noFill/>
          </a:ln>
        </p:spPr>
      </p:pic>
      <p:pic>
        <p:nvPicPr>
          <p:cNvPr id="358" name="Google Shape;358;p52"/>
          <p:cNvPicPr preferRelativeResize="0"/>
          <p:nvPr/>
        </p:nvPicPr>
        <p:blipFill rotWithShape="1">
          <a:blip r:embed="rId4">
            <a:alphaModFix/>
          </a:blip>
          <a:srcRect/>
          <a:stretch/>
        </p:blipFill>
        <p:spPr>
          <a:xfrm>
            <a:off x="1203325" y="1111250"/>
            <a:ext cx="939800" cy="919162"/>
          </a:xfrm>
          <a:prstGeom prst="rect">
            <a:avLst/>
          </a:prstGeom>
          <a:noFill/>
          <a:ln>
            <a:noFill/>
          </a:ln>
        </p:spPr>
      </p:pic>
      <p:sp>
        <p:nvSpPr>
          <p:cNvPr id="359" name="Google Shape;359;p52"/>
          <p:cNvSpPr txBox="1"/>
          <p:nvPr/>
        </p:nvSpPr>
        <p:spPr>
          <a:xfrm>
            <a:off x="558800" y="2519362"/>
            <a:ext cx="2519400" cy="39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Etat des écosystèmes</a:t>
            </a:r>
            <a:endParaRPr/>
          </a:p>
        </p:txBody>
      </p:sp>
      <p:sp>
        <p:nvSpPr>
          <p:cNvPr id="360" name="Google Shape;360;p52"/>
          <p:cNvSpPr txBox="1"/>
          <p:nvPr/>
        </p:nvSpPr>
        <p:spPr>
          <a:xfrm>
            <a:off x="4137025" y="2519362"/>
            <a:ext cx="4137000" cy="39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Espèces menacées d’extinction</a:t>
            </a:r>
            <a:endParaRPr/>
          </a:p>
        </p:txBody>
      </p:sp>
      <p:pic>
        <p:nvPicPr>
          <p:cNvPr id="361" name="Google Shape;361;p52"/>
          <p:cNvPicPr preferRelativeResize="0"/>
          <p:nvPr/>
        </p:nvPicPr>
        <p:blipFill rotWithShape="1">
          <a:blip r:embed="rId5">
            <a:alphaModFix/>
          </a:blip>
          <a:srcRect/>
          <a:stretch/>
        </p:blipFill>
        <p:spPr>
          <a:xfrm>
            <a:off x="4206875" y="658812"/>
            <a:ext cx="3035400" cy="1908300"/>
          </a:xfrm>
          <a:prstGeom prst="rect">
            <a:avLst/>
          </a:prstGeom>
          <a:noFill/>
          <a:ln>
            <a:noFill/>
          </a:ln>
        </p:spPr>
      </p:pic>
      <p:pic>
        <p:nvPicPr>
          <p:cNvPr id="362" name="Google Shape;362;p52"/>
          <p:cNvPicPr preferRelativeResize="0"/>
          <p:nvPr/>
        </p:nvPicPr>
        <p:blipFill rotWithShape="1">
          <a:blip r:embed="rId6">
            <a:alphaModFix/>
          </a:blip>
          <a:srcRect/>
          <a:stretch/>
        </p:blipFill>
        <p:spPr>
          <a:xfrm>
            <a:off x="158750" y="628650"/>
            <a:ext cx="3048000" cy="1882800"/>
          </a:xfrm>
          <a:prstGeom prst="rect">
            <a:avLst/>
          </a:prstGeom>
          <a:noFill/>
          <a:ln>
            <a:noFill/>
          </a:ln>
        </p:spPr>
      </p:pic>
      <p:sp>
        <p:nvSpPr>
          <p:cNvPr id="363" name="Google Shape;363;p52"/>
          <p:cNvSpPr txBox="1">
            <a:spLocks noGrp="1"/>
          </p:cNvSpPr>
          <p:nvPr>
            <p:ph type="title"/>
          </p:nvPr>
        </p:nvSpPr>
        <p:spPr>
          <a:xfrm>
            <a:off x="3219450" y="-36195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fr-FR" sz="2800" b="1" i="0" u="none">
                <a:solidFill>
                  <a:srgbClr val="000000"/>
                </a:solidFill>
                <a:latin typeface="Calibri"/>
                <a:ea typeface="Calibri"/>
                <a:cs typeface="Calibri"/>
                <a:sym typeface="Calibri"/>
              </a:rPr>
              <a:t>Rapport IPBES : biodiversité &amp; écosystèmes</a:t>
            </a:r>
            <a:endParaRPr/>
          </a:p>
        </p:txBody>
      </p:sp>
      <p:grpSp>
        <p:nvGrpSpPr>
          <p:cNvPr id="364" name="Google Shape;364;p52"/>
          <p:cNvGrpSpPr/>
          <p:nvPr/>
        </p:nvGrpSpPr>
        <p:grpSpPr>
          <a:xfrm>
            <a:off x="319102" y="3363822"/>
            <a:ext cx="12072955" cy="3354413"/>
            <a:chOff x="1472466" y="3925932"/>
            <a:chExt cx="11647810" cy="3019002"/>
          </a:xfrm>
        </p:grpSpPr>
        <p:pic>
          <p:nvPicPr>
            <p:cNvPr id="365" name="Google Shape;365;p52"/>
            <p:cNvPicPr preferRelativeResize="0"/>
            <p:nvPr/>
          </p:nvPicPr>
          <p:blipFill rotWithShape="1">
            <a:blip r:embed="rId7">
              <a:alphaModFix/>
            </a:blip>
            <a:srcRect l="12937" t="5885" b="47326"/>
            <a:stretch/>
          </p:blipFill>
          <p:spPr>
            <a:xfrm>
              <a:off x="3009166" y="4003621"/>
              <a:ext cx="7160108" cy="1939291"/>
            </a:xfrm>
            <a:prstGeom prst="rect">
              <a:avLst/>
            </a:prstGeom>
            <a:noFill/>
            <a:ln>
              <a:noFill/>
            </a:ln>
          </p:spPr>
        </p:pic>
        <p:sp>
          <p:nvSpPr>
            <p:cNvPr id="366" name="Google Shape;366;p52"/>
            <p:cNvSpPr txBox="1"/>
            <p:nvPr/>
          </p:nvSpPr>
          <p:spPr>
            <a:xfrm>
              <a:off x="1472466" y="3925932"/>
              <a:ext cx="1447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a:solidFill>
                    <a:srgbClr val="000000"/>
                  </a:solidFill>
                  <a:latin typeface="Arial"/>
                  <a:ea typeface="Arial"/>
                  <a:cs typeface="Arial"/>
                  <a:sym typeface="Arial"/>
                </a:rPr>
                <a:t>Millions d’années</a:t>
              </a:r>
              <a:endParaRPr/>
            </a:p>
          </p:txBody>
        </p:sp>
        <p:sp>
          <p:nvSpPr>
            <p:cNvPr id="367" name="Google Shape;367;p52"/>
            <p:cNvSpPr txBox="1"/>
            <p:nvPr/>
          </p:nvSpPr>
          <p:spPr>
            <a:xfrm>
              <a:off x="1516916" y="5346843"/>
              <a:ext cx="1657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a:solidFill>
                    <a:srgbClr val="000000"/>
                  </a:solidFill>
                  <a:latin typeface="Arial"/>
                  <a:ea typeface="Arial"/>
                  <a:cs typeface="Arial"/>
                  <a:sym typeface="Arial"/>
                </a:rPr>
                <a:t>Taille des familles</a:t>
              </a:r>
              <a:endParaRPr/>
            </a:p>
          </p:txBody>
        </p:sp>
        <p:cxnSp>
          <p:nvCxnSpPr>
            <p:cNvPr id="368" name="Google Shape;368;p52"/>
            <p:cNvCxnSpPr/>
            <p:nvPr/>
          </p:nvCxnSpPr>
          <p:spPr>
            <a:xfrm>
              <a:off x="9770125" y="5839719"/>
              <a:ext cx="0" cy="108000"/>
            </a:xfrm>
            <a:prstGeom prst="straightConnector1">
              <a:avLst/>
            </a:prstGeom>
            <a:noFill/>
            <a:ln w="28575" cap="flat" cmpd="sng">
              <a:solidFill>
                <a:srgbClr val="FF0000"/>
              </a:solidFill>
              <a:prstDash val="solid"/>
              <a:miter lim="800000"/>
              <a:headEnd type="none" w="med" len="med"/>
              <a:tailEnd type="none" w="med" len="med"/>
            </a:ln>
          </p:spPr>
        </p:cxnSp>
        <p:sp>
          <p:nvSpPr>
            <p:cNvPr id="369" name="Google Shape;369;p52"/>
            <p:cNvSpPr txBox="1"/>
            <p:nvPr/>
          </p:nvSpPr>
          <p:spPr>
            <a:xfrm>
              <a:off x="7532476" y="6030834"/>
              <a:ext cx="5587800" cy="91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000"/>
                <a:buFont typeface="Arial"/>
                <a:buNone/>
              </a:pPr>
              <a:r>
                <a:rPr lang="fr-FR" sz="2000" b="0" i="0" u="none">
                  <a:solidFill>
                    <a:srgbClr val="FF0000"/>
                  </a:solidFill>
                  <a:latin typeface="Arial"/>
                  <a:ea typeface="Arial"/>
                  <a:cs typeface="Arial"/>
                  <a:sym typeface="Arial"/>
                </a:rPr>
                <a:t>Disparition des espèces plusieurs dizaines ou centaines de fois plus rapide que sa moyenne dans les derniers millions d’années</a:t>
              </a:r>
              <a:endParaRPr/>
            </a:p>
          </p:txBody>
        </p:sp>
      </p:grpSp>
      <p:sp>
        <p:nvSpPr>
          <p:cNvPr id="370" name="Google Shape;370;p52"/>
          <p:cNvSpPr txBox="1"/>
          <p:nvPr/>
        </p:nvSpPr>
        <p:spPr>
          <a:xfrm>
            <a:off x="61912" y="6469062"/>
            <a:ext cx="1849500" cy="3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1" u="none">
                <a:solidFill>
                  <a:srgbClr val="000000"/>
                </a:solidFill>
                <a:latin typeface="Arial"/>
                <a:ea typeface="Arial"/>
                <a:cs typeface="Arial"/>
                <a:sym typeface="Arial"/>
              </a:rPr>
              <a:t>Rapport IPBES 2019</a:t>
            </a:r>
            <a:endParaRPr/>
          </a:p>
        </p:txBody>
      </p:sp>
      <p:sp>
        <p:nvSpPr>
          <p:cNvPr id="371" name="Google Shape;371;p52"/>
          <p:cNvSpPr txBox="1"/>
          <p:nvPr/>
        </p:nvSpPr>
        <p:spPr>
          <a:xfrm>
            <a:off x="8096250" y="1138237"/>
            <a:ext cx="3816300" cy="15699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a:solidFill>
                  <a:srgbClr val="000000"/>
                </a:solidFill>
                <a:latin typeface="Arial"/>
                <a:ea typeface="Arial"/>
                <a:cs typeface="Arial"/>
                <a:sym typeface="Arial"/>
              </a:rPr>
              <a:t>1 million d’espèces menacées, dont la plupart à l’échelle de quelques décennies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3"/>
          <p:cNvPicPr preferRelativeResize="0"/>
          <p:nvPr/>
        </p:nvPicPr>
        <p:blipFill rotWithShape="1">
          <a:blip r:embed="rId3">
            <a:alphaModFix/>
          </a:blip>
          <a:srcRect l="24988" t="37476" r="67951" b="52123"/>
          <a:stretch/>
        </p:blipFill>
        <p:spPr>
          <a:xfrm>
            <a:off x="3932237" y="1897062"/>
            <a:ext cx="750887" cy="620713"/>
          </a:xfrm>
          <a:prstGeom prst="rect">
            <a:avLst/>
          </a:prstGeom>
          <a:noFill/>
          <a:ln>
            <a:noFill/>
          </a:ln>
        </p:spPr>
      </p:pic>
      <p:grpSp>
        <p:nvGrpSpPr>
          <p:cNvPr id="377" name="Google Shape;377;p53"/>
          <p:cNvGrpSpPr/>
          <p:nvPr/>
        </p:nvGrpSpPr>
        <p:grpSpPr>
          <a:xfrm>
            <a:off x="1433477" y="2690794"/>
            <a:ext cx="3600423" cy="311139"/>
            <a:chOff x="1433861" y="2690804"/>
            <a:chExt cx="3600063" cy="311700"/>
          </a:xfrm>
        </p:grpSpPr>
        <p:sp>
          <p:nvSpPr>
            <p:cNvPr id="378" name="Google Shape;378;p53"/>
            <p:cNvSpPr txBox="1"/>
            <p:nvPr/>
          </p:nvSpPr>
          <p:spPr>
            <a:xfrm>
              <a:off x="1433861" y="2690804"/>
              <a:ext cx="522900" cy="311700"/>
            </a:xfrm>
            <a:prstGeom prst="rect">
              <a:avLst/>
            </a:prstGeom>
            <a:solidFill>
              <a:srgbClr val="0070C0"/>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79" name="Google Shape;379;p53"/>
            <p:cNvSpPr txBox="1"/>
            <p:nvPr/>
          </p:nvSpPr>
          <p:spPr>
            <a:xfrm>
              <a:off x="1956623" y="2690804"/>
              <a:ext cx="755100" cy="311700"/>
            </a:xfrm>
            <a:prstGeom prst="rect">
              <a:avLst/>
            </a:prstGeom>
            <a:solidFill>
              <a:srgbClr val="ED7D31"/>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0" name="Google Shape;380;p53"/>
            <p:cNvSpPr txBox="1"/>
            <p:nvPr/>
          </p:nvSpPr>
          <p:spPr>
            <a:xfrm>
              <a:off x="2711708" y="2690804"/>
              <a:ext cx="429300" cy="311700"/>
            </a:xfrm>
            <a:prstGeom prst="rect">
              <a:avLst/>
            </a:prstGeom>
            <a:solidFill>
              <a:srgbClr val="FFFF00"/>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1" name="Google Shape;381;p53"/>
            <p:cNvSpPr txBox="1"/>
            <p:nvPr/>
          </p:nvSpPr>
          <p:spPr>
            <a:xfrm>
              <a:off x="3140991" y="2690804"/>
              <a:ext cx="1100100" cy="311700"/>
            </a:xfrm>
            <a:prstGeom prst="rect">
              <a:avLst/>
            </a:prstGeom>
            <a:solidFill>
              <a:srgbClr val="548235"/>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2" name="Google Shape;382;p53"/>
            <p:cNvSpPr txBox="1"/>
            <p:nvPr/>
          </p:nvSpPr>
          <p:spPr>
            <a:xfrm>
              <a:off x="4231047" y="2690804"/>
              <a:ext cx="458700" cy="311700"/>
            </a:xfrm>
            <a:prstGeom prst="rect">
              <a:avLst/>
            </a:prstGeom>
            <a:solidFill>
              <a:srgbClr val="FF66CC"/>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3" name="Google Shape;383;p53"/>
            <p:cNvSpPr txBox="1"/>
            <p:nvPr/>
          </p:nvSpPr>
          <p:spPr>
            <a:xfrm>
              <a:off x="4682624" y="2690804"/>
              <a:ext cx="351300" cy="311700"/>
            </a:xfrm>
            <a:prstGeom prst="rect">
              <a:avLst/>
            </a:prstGeom>
            <a:solidFill>
              <a:srgbClr val="A6A6A6"/>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384" name="Google Shape;384;p53"/>
          <p:cNvSpPr txBox="1"/>
          <p:nvPr/>
        </p:nvSpPr>
        <p:spPr>
          <a:xfrm>
            <a:off x="1925637" y="2022475"/>
            <a:ext cx="1073100" cy="342900"/>
          </a:xfrm>
          <a:prstGeom prst="rect">
            <a:avLst/>
          </a:prstGeom>
          <a:noFill/>
          <a:ln>
            <a:noFill/>
          </a:ln>
        </p:spPr>
        <p:txBody>
          <a:bodyPr spcFirstLastPara="1" wrap="square" lIns="35975" tIns="17975" rIns="35975" bIns="17975"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Terrestre</a:t>
            </a:r>
            <a:endParaRPr/>
          </a:p>
        </p:txBody>
      </p:sp>
      <p:pic>
        <p:nvPicPr>
          <p:cNvPr id="385" name="Google Shape;385;p53"/>
          <p:cNvPicPr preferRelativeResize="0"/>
          <p:nvPr/>
        </p:nvPicPr>
        <p:blipFill rotWithShape="1">
          <a:blip r:embed="rId3">
            <a:alphaModFix/>
          </a:blip>
          <a:srcRect l="85026" t="39844" r="6868" b="52401"/>
          <a:stretch/>
        </p:blipFill>
        <p:spPr>
          <a:xfrm>
            <a:off x="9223375" y="1951037"/>
            <a:ext cx="931861" cy="501650"/>
          </a:xfrm>
          <a:prstGeom prst="rect">
            <a:avLst/>
          </a:prstGeom>
          <a:noFill/>
          <a:ln>
            <a:noFill/>
          </a:ln>
        </p:spPr>
      </p:pic>
      <p:grpSp>
        <p:nvGrpSpPr>
          <p:cNvPr id="386" name="Google Shape;386;p53"/>
          <p:cNvGrpSpPr/>
          <p:nvPr/>
        </p:nvGrpSpPr>
        <p:grpSpPr>
          <a:xfrm>
            <a:off x="6687974" y="2687568"/>
            <a:ext cx="3600335" cy="314307"/>
            <a:chOff x="6688506" y="2687503"/>
            <a:chExt cx="3599975" cy="315000"/>
          </a:xfrm>
        </p:grpSpPr>
        <p:sp>
          <p:nvSpPr>
            <p:cNvPr id="387" name="Google Shape;387;p53"/>
            <p:cNvSpPr txBox="1"/>
            <p:nvPr/>
          </p:nvSpPr>
          <p:spPr>
            <a:xfrm>
              <a:off x="6688506" y="2687503"/>
              <a:ext cx="564300" cy="315000"/>
            </a:xfrm>
            <a:prstGeom prst="rect">
              <a:avLst/>
            </a:prstGeom>
            <a:solidFill>
              <a:srgbClr val="0070C0"/>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8" name="Google Shape;388;p53"/>
            <p:cNvSpPr txBox="1"/>
            <p:nvPr/>
          </p:nvSpPr>
          <p:spPr>
            <a:xfrm>
              <a:off x="7243959" y="2687503"/>
              <a:ext cx="1067400" cy="315000"/>
            </a:xfrm>
            <a:prstGeom prst="rect">
              <a:avLst/>
            </a:prstGeom>
            <a:solidFill>
              <a:srgbClr val="ED7D31"/>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9" name="Google Shape;389;p53"/>
            <p:cNvSpPr txBox="1"/>
            <p:nvPr/>
          </p:nvSpPr>
          <p:spPr>
            <a:xfrm>
              <a:off x="8311338" y="2687503"/>
              <a:ext cx="379800" cy="315000"/>
            </a:xfrm>
            <a:prstGeom prst="rect">
              <a:avLst/>
            </a:prstGeom>
            <a:solidFill>
              <a:srgbClr val="FFFF00"/>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0" name="Google Shape;390;p53"/>
            <p:cNvSpPr txBox="1"/>
            <p:nvPr/>
          </p:nvSpPr>
          <p:spPr>
            <a:xfrm>
              <a:off x="8691024" y="2687503"/>
              <a:ext cx="785100" cy="315000"/>
            </a:xfrm>
            <a:prstGeom prst="rect">
              <a:avLst/>
            </a:prstGeom>
            <a:solidFill>
              <a:srgbClr val="548235"/>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1" name="Google Shape;391;p53"/>
            <p:cNvSpPr txBox="1"/>
            <p:nvPr/>
          </p:nvSpPr>
          <p:spPr>
            <a:xfrm>
              <a:off x="9476155" y="2687503"/>
              <a:ext cx="546600" cy="315000"/>
            </a:xfrm>
            <a:prstGeom prst="rect">
              <a:avLst/>
            </a:prstGeom>
            <a:solidFill>
              <a:srgbClr val="FF66CC"/>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2" name="Google Shape;392;p53"/>
            <p:cNvSpPr txBox="1"/>
            <p:nvPr/>
          </p:nvSpPr>
          <p:spPr>
            <a:xfrm>
              <a:off x="10016081" y="2687503"/>
              <a:ext cx="272400" cy="315000"/>
            </a:xfrm>
            <a:prstGeom prst="rect">
              <a:avLst/>
            </a:prstGeom>
            <a:solidFill>
              <a:srgbClr val="A6A6A6"/>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393" name="Google Shape;393;p53"/>
          <p:cNvSpPr txBox="1"/>
          <p:nvPr/>
        </p:nvSpPr>
        <p:spPr>
          <a:xfrm>
            <a:off x="7232650" y="2049462"/>
            <a:ext cx="1192200" cy="342900"/>
          </a:xfrm>
          <a:prstGeom prst="rect">
            <a:avLst/>
          </a:prstGeom>
          <a:noFill/>
          <a:ln>
            <a:noFill/>
          </a:ln>
        </p:spPr>
        <p:txBody>
          <a:bodyPr spcFirstLastPara="1" wrap="square" lIns="35975" tIns="17975" rIns="35975" bIns="17975"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Marine</a:t>
            </a:r>
            <a:endParaRPr/>
          </a:p>
        </p:txBody>
      </p:sp>
      <p:sp>
        <p:nvSpPr>
          <p:cNvPr id="394" name="Google Shape;394;p53"/>
          <p:cNvSpPr txBox="1"/>
          <p:nvPr/>
        </p:nvSpPr>
        <p:spPr>
          <a:xfrm>
            <a:off x="2886075" y="3611562"/>
            <a:ext cx="4725900" cy="1473300"/>
          </a:xfrm>
          <a:prstGeom prst="rect">
            <a:avLst/>
          </a:prstGeom>
          <a:noFill/>
          <a:ln>
            <a:noFill/>
          </a:ln>
        </p:spPr>
        <p:txBody>
          <a:bodyPr spcFirstLastPara="1" wrap="square" lIns="35975" tIns="17975" rIns="35975" bIns="17975" anchor="t" anchorCtr="0">
            <a:noAutofit/>
          </a:bodyPr>
          <a:lstStyle/>
          <a:p>
            <a:pPr marL="0" marR="0" lvl="0" indent="0" algn="l" rtl="0">
              <a:lnSpc>
                <a:spcPct val="150000"/>
              </a:lnSpc>
              <a:spcBef>
                <a:spcPts val="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Changement climatique</a:t>
            </a:r>
            <a:endParaRPr/>
          </a:p>
          <a:p>
            <a:pPr marL="0" marR="0" lvl="0" indent="0" algn="l" rtl="0">
              <a:lnSpc>
                <a:spcPct val="150000"/>
              </a:lnSpc>
              <a:spcBef>
                <a:spcPts val="20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Exploitation directe</a:t>
            </a:r>
            <a:endParaRPr/>
          </a:p>
          <a:p>
            <a:pPr marL="0" marR="0" lvl="0" indent="0" algn="l" rtl="0">
              <a:lnSpc>
                <a:spcPct val="150000"/>
              </a:lnSpc>
              <a:spcBef>
                <a:spcPts val="20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Changement d’affectation des surfaces</a:t>
            </a:r>
            <a:endParaRPr/>
          </a:p>
        </p:txBody>
      </p:sp>
      <p:sp>
        <p:nvSpPr>
          <p:cNvPr id="395" name="Google Shape;395;p53"/>
          <p:cNvSpPr txBox="1"/>
          <p:nvPr/>
        </p:nvSpPr>
        <p:spPr>
          <a:xfrm>
            <a:off x="1997075" y="3741737"/>
            <a:ext cx="720600" cy="287400"/>
          </a:xfrm>
          <a:prstGeom prst="rect">
            <a:avLst/>
          </a:prstGeom>
          <a:solidFill>
            <a:srgbClr val="0070C0"/>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6" name="Google Shape;396;p53"/>
          <p:cNvSpPr txBox="1"/>
          <p:nvPr/>
        </p:nvSpPr>
        <p:spPr>
          <a:xfrm>
            <a:off x="1997075" y="4217987"/>
            <a:ext cx="720600" cy="288900"/>
          </a:xfrm>
          <a:prstGeom prst="rect">
            <a:avLst/>
          </a:prstGeom>
          <a:solidFill>
            <a:srgbClr val="ED7D31"/>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7" name="Google Shape;397;p53"/>
          <p:cNvSpPr txBox="1"/>
          <p:nvPr/>
        </p:nvSpPr>
        <p:spPr>
          <a:xfrm>
            <a:off x="8004175" y="4205287"/>
            <a:ext cx="720600" cy="287400"/>
          </a:xfrm>
          <a:prstGeom prst="rect">
            <a:avLst/>
          </a:prstGeom>
          <a:solidFill>
            <a:srgbClr val="FFFF00"/>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8" name="Google Shape;398;p53"/>
          <p:cNvSpPr txBox="1"/>
          <p:nvPr/>
        </p:nvSpPr>
        <p:spPr>
          <a:xfrm>
            <a:off x="8004175" y="3727450"/>
            <a:ext cx="720600" cy="287400"/>
          </a:xfrm>
          <a:prstGeom prst="rect">
            <a:avLst/>
          </a:prstGeom>
          <a:solidFill>
            <a:srgbClr val="FF66CC"/>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9" name="Google Shape;399;p53"/>
          <p:cNvSpPr txBox="1"/>
          <p:nvPr/>
        </p:nvSpPr>
        <p:spPr>
          <a:xfrm>
            <a:off x="1997075" y="4697412"/>
            <a:ext cx="720600" cy="288900"/>
          </a:xfrm>
          <a:prstGeom prst="rect">
            <a:avLst/>
          </a:prstGeom>
          <a:solidFill>
            <a:srgbClr val="548235"/>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00" name="Google Shape;400;p53"/>
          <p:cNvSpPr txBox="1"/>
          <p:nvPr/>
        </p:nvSpPr>
        <p:spPr>
          <a:xfrm>
            <a:off x="8004175" y="4681537"/>
            <a:ext cx="720600" cy="288900"/>
          </a:xfrm>
          <a:prstGeom prst="rect">
            <a:avLst/>
          </a:prstGeom>
          <a:solidFill>
            <a:srgbClr val="A6A6A6"/>
          </a:solidFill>
          <a:ln>
            <a:noFill/>
          </a:ln>
        </p:spPr>
        <p:txBody>
          <a:bodyPr spcFirstLastPara="1" wrap="square" lIns="35975" tIns="17975" rIns="35975" bIns="17975" anchor="ctr" anchorCtr="1">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01" name="Google Shape;401;p53"/>
          <p:cNvSpPr txBox="1"/>
          <p:nvPr/>
        </p:nvSpPr>
        <p:spPr>
          <a:xfrm>
            <a:off x="8805862" y="3541712"/>
            <a:ext cx="2166900" cy="1481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Pollution</a:t>
            </a:r>
            <a:endParaRPr/>
          </a:p>
          <a:p>
            <a:pPr marL="0" marR="0" lvl="0" indent="0" algn="l" rtl="0">
              <a:lnSpc>
                <a:spcPct val="150000"/>
              </a:lnSpc>
              <a:spcBef>
                <a:spcPts val="20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Espèces invasives</a:t>
            </a:r>
            <a:endParaRPr/>
          </a:p>
          <a:p>
            <a:pPr marL="0" marR="0" lvl="0" indent="0" algn="l" rtl="0">
              <a:lnSpc>
                <a:spcPct val="150000"/>
              </a:lnSpc>
              <a:spcBef>
                <a:spcPts val="200"/>
              </a:spcBef>
              <a:spcAft>
                <a:spcPts val="0"/>
              </a:spcAft>
              <a:buClr>
                <a:srgbClr val="000000"/>
              </a:buClr>
              <a:buSzPts val="2000"/>
              <a:buFont typeface="Calibri"/>
              <a:buNone/>
            </a:pPr>
            <a:r>
              <a:rPr lang="fr-FR" sz="2000" b="0" i="0" u="none">
                <a:solidFill>
                  <a:srgbClr val="000000"/>
                </a:solidFill>
                <a:latin typeface="Calibri"/>
                <a:ea typeface="Calibri"/>
                <a:cs typeface="Calibri"/>
                <a:sym typeface="Calibri"/>
              </a:rPr>
              <a:t>Autres</a:t>
            </a:r>
            <a:endParaRPr/>
          </a:p>
        </p:txBody>
      </p:sp>
      <p:sp>
        <p:nvSpPr>
          <p:cNvPr id="402" name="Google Shape;402;p53"/>
          <p:cNvSpPr txBox="1">
            <a:spLocks noGrp="1"/>
          </p:cNvSpPr>
          <p:nvPr>
            <p:ph type="title"/>
          </p:nvPr>
        </p:nvSpPr>
        <p:spPr>
          <a:xfrm>
            <a:off x="2079625" y="-4762"/>
            <a:ext cx="8055000" cy="836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fr-FR" sz="2800" b="1" i="0" u="none">
                <a:solidFill>
                  <a:srgbClr val="000000"/>
                </a:solidFill>
                <a:latin typeface="Calibri"/>
                <a:ea typeface="Calibri"/>
                <a:cs typeface="Calibri"/>
                <a:sym typeface="Calibri"/>
              </a:rPr>
              <a:t>Principales causes de la perte de biodiversité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4"/>
          <p:cNvPicPr preferRelativeResize="0"/>
          <p:nvPr/>
        </p:nvPicPr>
        <p:blipFill rotWithShape="1">
          <a:blip r:embed="rId3">
            <a:alphaModFix/>
          </a:blip>
          <a:srcRect/>
          <a:stretch/>
        </p:blipFill>
        <p:spPr>
          <a:xfrm>
            <a:off x="902970" y="158730"/>
            <a:ext cx="7316051" cy="4709160"/>
          </a:xfrm>
          <a:prstGeom prst="rect">
            <a:avLst/>
          </a:prstGeom>
          <a:noFill/>
          <a:ln>
            <a:noFill/>
          </a:ln>
        </p:spPr>
      </p:pic>
      <p:sp>
        <p:nvSpPr>
          <p:cNvPr id="409" name="Google Shape;409;p54"/>
          <p:cNvSpPr txBox="1"/>
          <p:nvPr/>
        </p:nvSpPr>
        <p:spPr>
          <a:xfrm>
            <a:off x="2017871" y="0"/>
            <a:ext cx="47772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Calibri"/>
              <a:buNone/>
            </a:pPr>
            <a:r>
              <a:rPr lang="fr-FR" sz="2800" b="1" i="0" u="none" strike="noStrike" cap="none">
                <a:solidFill>
                  <a:schemeClr val="dk1"/>
                </a:solidFill>
                <a:latin typeface="Calibri"/>
                <a:ea typeface="Calibri"/>
                <a:cs typeface="Calibri"/>
                <a:sym typeface="Calibri"/>
              </a:rPr>
              <a:t>Les ressources</a:t>
            </a:r>
            <a:endParaRPr sz="2800" b="1" i="0" u="none" strike="noStrike" cap="none">
              <a:solidFill>
                <a:schemeClr val="dk1"/>
              </a:solidFill>
              <a:latin typeface="Calibri"/>
              <a:ea typeface="Calibri"/>
              <a:cs typeface="Calibri"/>
              <a:sym typeface="Calibri"/>
            </a:endParaRPr>
          </a:p>
        </p:txBody>
      </p:sp>
      <p:sp>
        <p:nvSpPr>
          <p:cNvPr id="410" name="Google Shape;410;p54"/>
          <p:cNvSpPr txBox="1"/>
          <p:nvPr/>
        </p:nvSpPr>
        <p:spPr>
          <a:xfrm>
            <a:off x="8395974" y="1035934"/>
            <a:ext cx="34515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0" i="1" u="none" strike="noStrike" cap="none">
                <a:solidFill>
                  <a:schemeClr val="dk1"/>
                </a:solidFill>
                <a:latin typeface="Calibri"/>
                <a:ea typeface="Calibri"/>
                <a:cs typeface="Calibri"/>
                <a:sym typeface="Calibri"/>
              </a:rPr>
              <a:t>Figure de Benoit de Guillebon, directeur d’APESA, ex-directeur de la Mine de Salsigne</a:t>
            </a:r>
            <a:endParaRPr sz="1800" i="1">
              <a:solidFill>
                <a:schemeClr val="dk1"/>
              </a:solidFill>
              <a:latin typeface="Calibri"/>
              <a:ea typeface="Calibri"/>
              <a:cs typeface="Calibri"/>
              <a:sym typeface="Calibri"/>
            </a:endParaRPr>
          </a:p>
        </p:txBody>
      </p:sp>
      <p:sp>
        <p:nvSpPr>
          <p:cNvPr id="411" name="Google Shape;411;p54"/>
          <p:cNvSpPr txBox="1"/>
          <p:nvPr/>
        </p:nvSpPr>
        <p:spPr>
          <a:xfrm>
            <a:off x="491490" y="5026620"/>
            <a:ext cx="11041500" cy="167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Réserves augmentent, car minerai moins concentré utilisé.</a:t>
            </a:r>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Prix et énergie stable pour l’instant, car baisse de concentration compensée par les améliorations technologiques</a:t>
            </a:r>
            <a:endParaRPr/>
          </a:p>
          <a:p>
            <a:pPr marL="0" marR="0" lvl="0" indent="0" algn="l" rtl="0">
              <a:spcBef>
                <a:spcPts val="0"/>
              </a:spcBef>
              <a:spcAft>
                <a:spcPts val="0"/>
              </a:spcAft>
              <a:buClr>
                <a:schemeClr val="dk1"/>
              </a:buClr>
              <a:buSzPts val="1800"/>
              <a:buFont typeface="Calibri"/>
              <a:buNone/>
            </a:pPr>
            <a:r>
              <a:rPr lang="fr-FR" sz="1800" b="1">
                <a:solidFill>
                  <a:schemeClr val="dk1"/>
                </a:solidFill>
                <a:latin typeface="Calibri"/>
                <a:ea typeface="Calibri"/>
                <a:cs typeface="Calibri"/>
                <a:sym typeface="Calibri"/>
              </a:rPr>
              <a:t>MAIS</a:t>
            </a:r>
            <a:endParaRPr sz="18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►On se rapproche de la limite thermodynamique pour l’énergie nécessaire.</a:t>
            </a:r>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Impacts environnementaux augmentent et sont un véritable enjeu.</a:t>
            </a:r>
            <a:endParaRPr sz="1800">
              <a:solidFill>
                <a:schemeClr val="dk1"/>
              </a:solidFill>
              <a:latin typeface="Calibri"/>
              <a:ea typeface="Calibri"/>
              <a:cs typeface="Calibri"/>
              <a:sym typeface="Calibri"/>
            </a:endParaRPr>
          </a:p>
        </p:txBody>
      </p:sp>
      <p:sp>
        <p:nvSpPr>
          <p:cNvPr id="412" name="Google Shape;412;p54"/>
          <p:cNvSpPr txBox="1"/>
          <p:nvPr/>
        </p:nvSpPr>
        <p:spPr>
          <a:xfrm>
            <a:off x="8572926" y="3148073"/>
            <a:ext cx="3097500" cy="1477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Séminaire d’Olivier Vidal et Benoit de Guillebon à Toulouse, mars 2019.</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atecopol.hypotheses.org</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5"/>
          <p:cNvSpPr txBox="1"/>
          <p:nvPr/>
        </p:nvSpPr>
        <p:spPr>
          <a:xfrm>
            <a:off x="1360500" y="1308200"/>
            <a:ext cx="9471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Rester en dessous de 1.5°C </a:t>
            </a:r>
            <a:endParaRPr sz="8800">
              <a:solidFill>
                <a:schemeClr val="dk1"/>
              </a:solidFill>
              <a:latin typeface="Calibri"/>
              <a:ea typeface="Calibri"/>
              <a:cs typeface="Calibri"/>
              <a:sym typeface="Calibri"/>
            </a:endParaRPr>
          </a:p>
        </p:txBody>
      </p:sp>
      <p:sp>
        <p:nvSpPr>
          <p:cNvPr id="419" name="Google Shape;419;p55"/>
          <p:cNvSpPr txBox="1"/>
          <p:nvPr/>
        </p:nvSpPr>
        <p:spPr>
          <a:xfrm rot="897683">
            <a:off x="1312713" y="1846836"/>
            <a:ext cx="184763" cy="369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6"/>
          <p:cNvSpPr txBox="1"/>
          <p:nvPr/>
        </p:nvSpPr>
        <p:spPr>
          <a:xfrm>
            <a:off x="2328251" y="-42600"/>
            <a:ext cx="84078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Rester en-dessous de 1.5°C ou 2°C pour éviter le pire</a:t>
            </a:r>
            <a:endParaRPr sz="2800" b="1">
              <a:solidFill>
                <a:schemeClr val="dk1"/>
              </a:solidFill>
              <a:latin typeface="Calibri"/>
              <a:ea typeface="Calibri"/>
              <a:cs typeface="Calibri"/>
              <a:sym typeface="Calibri"/>
            </a:endParaRPr>
          </a:p>
        </p:txBody>
      </p:sp>
      <p:sp>
        <p:nvSpPr>
          <p:cNvPr id="426" name="Google Shape;426;p56"/>
          <p:cNvSpPr txBox="1"/>
          <p:nvPr/>
        </p:nvSpPr>
        <p:spPr>
          <a:xfrm>
            <a:off x="298775" y="1116538"/>
            <a:ext cx="5576100" cy="1846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fr-FR" sz="1800" i="1">
                <a:latin typeface="Calibri"/>
                <a:ea typeface="Calibri"/>
                <a:cs typeface="Calibri"/>
                <a:sym typeface="Calibri"/>
              </a:rPr>
              <a:t>“D'ici 2100 [dans le scénario business-as-usual],  la combinaison de fortes température et taux d’humidité dans certaines régions pour certaines parties de l'année </a:t>
            </a:r>
            <a:r>
              <a:rPr lang="fr-FR" sz="1800" b="1" i="1">
                <a:latin typeface="Calibri"/>
                <a:ea typeface="Calibri"/>
                <a:cs typeface="Calibri"/>
                <a:sym typeface="Calibri"/>
              </a:rPr>
              <a:t>compromettrait les activités humaines communes, y compris la production d'aliments et travail en plein air.</a:t>
            </a:r>
            <a:r>
              <a:rPr lang="fr-FR" sz="1800" i="1">
                <a:latin typeface="Calibri"/>
                <a:ea typeface="Calibri"/>
                <a:cs typeface="Calibri"/>
                <a:sym typeface="Calibri"/>
              </a:rPr>
              <a:t>”</a:t>
            </a:r>
            <a:endParaRPr sz="1800" i="1">
              <a:latin typeface="Calibri"/>
              <a:ea typeface="Calibri"/>
              <a:cs typeface="Calibri"/>
              <a:sym typeface="Calibri"/>
            </a:endParaRPr>
          </a:p>
          <a:p>
            <a:pPr marL="0" lvl="0" indent="0" algn="just" rtl="0">
              <a:spcBef>
                <a:spcPts val="0"/>
              </a:spcBef>
              <a:spcAft>
                <a:spcPts val="0"/>
              </a:spcAft>
              <a:buNone/>
            </a:pPr>
            <a:endParaRPr sz="1800" i="1">
              <a:latin typeface="Calibri"/>
              <a:ea typeface="Calibri"/>
              <a:cs typeface="Calibri"/>
              <a:sym typeface="Calibri"/>
            </a:endParaRPr>
          </a:p>
          <a:p>
            <a:pPr marL="0" lvl="0" indent="0" algn="just" rtl="0">
              <a:spcBef>
                <a:spcPts val="0"/>
              </a:spcBef>
              <a:spcAft>
                <a:spcPts val="0"/>
              </a:spcAft>
              <a:buNone/>
            </a:pPr>
            <a:endParaRPr sz="1800">
              <a:latin typeface="Calibri"/>
              <a:ea typeface="Calibri"/>
              <a:cs typeface="Calibri"/>
              <a:sym typeface="Calibri"/>
            </a:endParaRPr>
          </a:p>
        </p:txBody>
      </p:sp>
      <p:sp>
        <p:nvSpPr>
          <p:cNvPr id="427" name="Google Shape;427;p56"/>
          <p:cNvSpPr/>
          <p:nvPr/>
        </p:nvSpPr>
        <p:spPr>
          <a:xfrm>
            <a:off x="4415850" y="582125"/>
            <a:ext cx="3569100" cy="4329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1800" i="1">
                <a:solidFill>
                  <a:schemeClr val="dk1"/>
                </a:solidFill>
                <a:latin typeface="Times New Roman"/>
                <a:ea typeface="Times New Roman"/>
                <a:cs typeface="Times New Roman"/>
                <a:sym typeface="Times New Roman"/>
              </a:rPr>
              <a:t>Rapport de synthèse du GIEC, 2015</a:t>
            </a:r>
            <a:endParaRPr sz="1800" i="1">
              <a:solidFill>
                <a:schemeClr val="dk1"/>
              </a:solidFill>
              <a:latin typeface="Calibri"/>
              <a:ea typeface="Calibri"/>
              <a:cs typeface="Calibri"/>
              <a:sym typeface="Calibri"/>
            </a:endParaRPr>
          </a:p>
        </p:txBody>
      </p:sp>
      <p:sp>
        <p:nvSpPr>
          <p:cNvPr id="428" name="Google Shape;428;p56"/>
          <p:cNvSpPr txBox="1"/>
          <p:nvPr/>
        </p:nvSpPr>
        <p:spPr>
          <a:xfrm>
            <a:off x="6031900" y="1139050"/>
            <a:ext cx="5956800" cy="1428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fr-FR" sz="1800" i="1">
                <a:latin typeface="Calibri"/>
                <a:ea typeface="Calibri"/>
                <a:cs typeface="Calibri"/>
                <a:sym typeface="Calibri"/>
              </a:rPr>
              <a:t>“Une augmentation de la température globale d'environ 4 °C [...], combinée avec une augmentation de la demande, poserait de </a:t>
            </a:r>
            <a:r>
              <a:rPr lang="fr-FR" sz="1800" b="1" i="1">
                <a:latin typeface="Calibri"/>
                <a:ea typeface="Calibri"/>
                <a:cs typeface="Calibri"/>
                <a:sym typeface="Calibri"/>
              </a:rPr>
              <a:t>grands risques pour la sécurité alimentaire, tant au niveau mondial que régional.</a:t>
            </a:r>
            <a:r>
              <a:rPr lang="fr-FR" sz="1800" i="1">
                <a:latin typeface="Calibri"/>
                <a:ea typeface="Calibri"/>
                <a:cs typeface="Calibri"/>
                <a:sym typeface="Calibri"/>
              </a:rPr>
              <a:t>”</a:t>
            </a:r>
            <a:endParaRPr sz="1800">
              <a:latin typeface="Calibri"/>
              <a:ea typeface="Calibri"/>
              <a:cs typeface="Calibri"/>
              <a:sym typeface="Calibri"/>
            </a:endParaRPr>
          </a:p>
        </p:txBody>
      </p:sp>
      <p:sp>
        <p:nvSpPr>
          <p:cNvPr id="429" name="Google Shape;429;p56"/>
          <p:cNvSpPr txBox="1"/>
          <p:nvPr/>
        </p:nvSpPr>
        <p:spPr>
          <a:xfrm>
            <a:off x="298775" y="3115100"/>
            <a:ext cx="5576100" cy="1846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fr-FR" sz="1800" i="1">
                <a:latin typeface="Calibri"/>
                <a:ea typeface="Calibri"/>
                <a:cs typeface="Calibri"/>
                <a:sym typeface="Calibri"/>
              </a:rPr>
              <a:t>“De nombreux aspects du changement climatique et des impacts associés se poursuivront pendant des siècles, même si les émissions anthropiques de gaz à effet de serre sont arrêtées. </a:t>
            </a:r>
            <a:r>
              <a:rPr lang="fr-FR" sz="1800" b="1" i="1">
                <a:latin typeface="Calibri"/>
                <a:ea typeface="Calibri"/>
                <a:cs typeface="Calibri"/>
                <a:sym typeface="Calibri"/>
              </a:rPr>
              <a:t>Les risques de changements brusques ou irréversibles augmentent avec l’ampleur du réchauffement </a:t>
            </a:r>
            <a:r>
              <a:rPr lang="fr-FR" sz="1800" i="1">
                <a:latin typeface="Calibri"/>
                <a:ea typeface="Calibri"/>
                <a:cs typeface="Calibri"/>
                <a:sym typeface="Calibri"/>
              </a:rPr>
              <a:t>”</a:t>
            </a:r>
            <a:endParaRPr sz="1800" i="1">
              <a:latin typeface="Calibri"/>
              <a:ea typeface="Calibri"/>
              <a:cs typeface="Calibri"/>
              <a:sym typeface="Calibri"/>
            </a:endParaRPr>
          </a:p>
          <a:p>
            <a:pPr marL="0" lvl="0" indent="0" algn="just" rtl="0">
              <a:spcBef>
                <a:spcPts val="0"/>
              </a:spcBef>
              <a:spcAft>
                <a:spcPts val="0"/>
              </a:spcAft>
              <a:buNone/>
            </a:pPr>
            <a:endParaRPr sz="1800">
              <a:latin typeface="Calibri"/>
              <a:ea typeface="Calibri"/>
              <a:cs typeface="Calibri"/>
              <a:sym typeface="Calibri"/>
            </a:endParaRPr>
          </a:p>
        </p:txBody>
      </p:sp>
      <p:sp>
        <p:nvSpPr>
          <p:cNvPr id="430" name="Google Shape;430;p56"/>
          <p:cNvSpPr txBox="1"/>
          <p:nvPr/>
        </p:nvSpPr>
        <p:spPr>
          <a:xfrm>
            <a:off x="6031900" y="3115100"/>
            <a:ext cx="5813100" cy="3322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fr-FR" sz="1800" i="1">
                <a:latin typeface="Calibri"/>
                <a:ea typeface="Calibri"/>
                <a:cs typeface="Calibri"/>
                <a:sym typeface="Calibri"/>
              </a:rPr>
              <a:t>“Une grande partie des espèces fait face à un risque d'extinction accru en raison du changement climatique pendant et après le 21ème siècle, en particulier lorsque  le changement climatique interagit avec d'autres facteurs de stress. La plupart des espèces de plantes ne peuvent pas naturellement changer de zones géographiques suffisamment rapidement pour suivre le rythme actuel et les taux projetés de changement climatique dans la plupart des paysage;s </a:t>
            </a:r>
            <a:r>
              <a:rPr lang="fr-FR" sz="1800" b="1" i="1">
                <a:latin typeface="Calibri"/>
                <a:ea typeface="Calibri"/>
                <a:cs typeface="Calibri"/>
                <a:sym typeface="Calibri"/>
              </a:rPr>
              <a:t>la plupart des petits mammifères et des mollusques d'eau douce ne pourront pas suivre le rythme projeté dans les zones plates de ce siècle</a:t>
            </a:r>
            <a:r>
              <a:rPr lang="fr-FR" sz="1800" i="1">
                <a:latin typeface="Calibri"/>
                <a:ea typeface="Calibri"/>
                <a:cs typeface="Calibri"/>
                <a:sym typeface="Calibri"/>
              </a:rPr>
              <a:t> ”</a:t>
            </a:r>
            <a:endParaRPr sz="1800" i="1">
              <a:latin typeface="Calibri"/>
              <a:ea typeface="Calibri"/>
              <a:cs typeface="Calibri"/>
              <a:sym typeface="Calibri"/>
            </a:endParaRPr>
          </a:p>
          <a:p>
            <a:pPr marL="0" lvl="0" indent="0" algn="just"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7"/>
          <p:cNvSpPr txBox="1"/>
          <p:nvPr/>
        </p:nvSpPr>
        <p:spPr>
          <a:xfrm>
            <a:off x="119062" y="0"/>
            <a:ext cx="12517500" cy="5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Calibri"/>
              <a:buNone/>
            </a:pPr>
            <a:r>
              <a:rPr lang="fr-FR" sz="2800" b="1" i="0" u="none">
                <a:solidFill>
                  <a:srgbClr val="000000"/>
                </a:solidFill>
                <a:latin typeface="Calibri"/>
                <a:ea typeface="Calibri"/>
                <a:cs typeface="Calibri"/>
                <a:sym typeface="Calibri"/>
              </a:rPr>
              <a:t>Rester en-dessous de 1.5°C ou 2°C pour éviter de rentrer dans la </a:t>
            </a:r>
            <a:r>
              <a:rPr lang="fr-FR" sz="2800" b="1" i="1" u="none">
                <a:solidFill>
                  <a:srgbClr val="000000"/>
                </a:solidFill>
                <a:latin typeface="Calibri"/>
                <a:ea typeface="Calibri"/>
                <a:cs typeface="Calibri"/>
                <a:sym typeface="Calibri"/>
              </a:rPr>
              <a:t>terra incognita</a:t>
            </a:r>
            <a:endParaRPr/>
          </a:p>
        </p:txBody>
      </p:sp>
      <p:pic>
        <p:nvPicPr>
          <p:cNvPr id="436" name="Google Shape;436;p57"/>
          <p:cNvPicPr preferRelativeResize="0"/>
          <p:nvPr/>
        </p:nvPicPr>
        <p:blipFill rotWithShape="1">
          <a:blip r:embed="rId3">
            <a:alphaModFix/>
          </a:blip>
          <a:srcRect/>
          <a:stretch/>
        </p:blipFill>
        <p:spPr>
          <a:xfrm>
            <a:off x="2235200" y="839787"/>
            <a:ext cx="7615237" cy="4832350"/>
          </a:xfrm>
          <a:prstGeom prst="rect">
            <a:avLst/>
          </a:prstGeom>
          <a:noFill/>
          <a:ln>
            <a:noFill/>
          </a:ln>
        </p:spPr>
      </p:pic>
      <p:sp>
        <p:nvSpPr>
          <p:cNvPr id="437" name="Google Shape;437;p57"/>
          <p:cNvSpPr txBox="1"/>
          <p:nvPr/>
        </p:nvSpPr>
        <p:spPr>
          <a:xfrm>
            <a:off x="279400" y="6240462"/>
            <a:ext cx="8183700" cy="3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1" u="none">
                <a:solidFill>
                  <a:srgbClr val="000000"/>
                </a:solidFill>
                <a:latin typeface="Arial"/>
                <a:ea typeface="Arial"/>
                <a:cs typeface="Arial"/>
                <a:sym typeface="Arial"/>
              </a:rPr>
              <a:t>Trajectories of the Earth System in the Anthropocene, W. Steffen et al., PNAS 115, 8252-8259 (2018)</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pSp>
        <p:nvGrpSpPr>
          <p:cNvPr id="442" name="Google Shape;442;p58"/>
          <p:cNvGrpSpPr/>
          <p:nvPr/>
        </p:nvGrpSpPr>
        <p:grpSpPr>
          <a:xfrm>
            <a:off x="6223000" y="808037"/>
            <a:ext cx="5969000" cy="5475287"/>
            <a:chOff x="6223401" y="807732"/>
            <a:chExt cx="5968599" cy="5474983"/>
          </a:xfrm>
        </p:grpSpPr>
        <p:pic>
          <p:nvPicPr>
            <p:cNvPr id="443" name="Google Shape;443;p58"/>
            <p:cNvPicPr preferRelativeResize="0"/>
            <p:nvPr/>
          </p:nvPicPr>
          <p:blipFill rotWithShape="1">
            <a:blip r:embed="rId3">
              <a:alphaModFix/>
            </a:blip>
            <a:srcRect/>
            <a:stretch/>
          </p:blipFill>
          <p:spPr>
            <a:xfrm>
              <a:off x="6223401" y="807732"/>
              <a:ext cx="5968599" cy="5474983"/>
            </a:xfrm>
            <a:prstGeom prst="rect">
              <a:avLst/>
            </a:prstGeom>
            <a:noFill/>
            <a:ln>
              <a:noFill/>
            </a:ln>
          </p:spPr>
        </p:pic>
        <p:sp>
          <p:nvSpPr>
            <p:cNvPr id="444" name="Google Shape;444;p58"/>
            <p:cNvSpPr txBox="1"/>
            <p:nvPr/>
          </p:nvSpPr>
          <p:spPr>
            <a:xfrm>
              <a:off x="8291775" y="1785578"/>
              <a:ext cx="3284316" cy="1052454"/>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445" name="Google Shape;445;p58"/>
          <p:cNvSpPr txBox="1"/>
          <p:nvPr/>
        </p:nvSpPr>
        <p:spPr>
          <a:xfrm>
            <a:off x="3849687" y="77787"/>
            <a:ext cx="4214812"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Calibri"/>
              <a:buNone/>
            </a:pPr>
            <a:r>
              <a:rPr lang="fr-FR" sz="2800" b="1" i="0" u="none">
                <a:solidFill>
                  <a:srgbClr val="000000"/>
                </a:solidFill>
                <a:latin typeface="Calibri"/>
                <a:ea typeface="Calibri"/>
                <a:cs typeface="Calibri"/>
                <a:sym typeface="Calibri"/>
              </a:rPr>
              <a:t>Scénarios et dépassements</a:t>
            </a:r>
            <a:endParaRPr/>
          </a:p>
        </p:txBody>
      </p:sp>
      <p:sp>
        <p:nvSpPr>
          <p:cNvPr id="446" name="Google Shape;446;p58"/>
          <p:cNvSpPr txBox="1"/>
          <p:nvPr/>
        </p:nvSpPr>
        <p:spPr>
          <a:xfrm>
            <a:off x="8064500" y="6205537"/>
            <a:ext cx="3568700" cy="47466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fr-FR" sz="2400" b="0" i="0" u="none">
                <a:solidFill>
                  <a:srgbClr val="000000"/>
                </a:solidFill>
                <a:latin typeface="Calibri"/>
                <a:ea typeface="Calibri"/>
                <a:cs typeface="Calibri"/>
                <a:sym typeface="Calibri"/>
              </a:rPr>
              <a:t>Rapport “1.5°C” GIEC 2018</a:t>
            </a:r>
            <a:endParaRPr/>
          </a:p>
        </p:txBody>
      </p:sp>
      <p:grpSp>
        <p:nvGrpSpPr>
          <p:cNvPr id="447" name="Google Shape;447;p58"/>
          <p:cNvGrpSpPr/>
          <p:nvPr/>
        </p:nvGrpSpPr>
        <p:grpSpPr>
          <a:xfrm>
            <a:off x="420687" y="808037"/>
            <a:ext cx="4800600" cy="3309937"/>
            <a:chOff x="583744" y="1007032"/>
            <a:chExt cx="3449441" cy="2386804"/>
          </a:xfrm>
        </p:grpSpPr>
        <p:pic>
          <p:nvPicPr>
            <p:cNvPr id="448" name="Google Shape;448;p58"/>
            <p:cNvPicPr preferRelativeResize="0"/>
            <p:nvPr/>
          </p:nvPicPr>
          <p:blipFill rotWithShape="1">
            <a:blip r:embed="rId4">
              <a:alphaModFix/>
            </a:blip>
            <a:srcRect l="5393" t="35220" r="57469" b="12094"/>
            <a:stretch/>
          </p:blipFill>
          <p:spPr>
            <a:xfrm>
              <a:off x="1048132" y="1140196"/>
              <a:ext cx="2985053" cy="2067900"/>
            </a:xfrm>
            <a:prstGeom prst="rect">
              <a:avLst/>
            </a:prstGeom>
            <a:noFill/>
            <a:ln>
              <a:noFill/>
            </a:ln>
          </p:spPr>
        </p:pic>
        <p:sp>
          <p:nvSpPr>
            <p:cNvPr id="449" name="Google Shape;449;p58"/>
            <p:cNvSpPr txBox="1"/>
            <p:nvPr/>
          </p:nvSpPr>
          <p:spPr>
            <a:xfrm rot="-5400000">
              <a:off x="-377464" y="1968240"/>
              <a:ext cx="2386804" cy="4643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a:solidFill>
                    <a:srgbClr val="000000"/>
                  </a:solidFill>
                  <a:latin typeface="Arial"/>
                  <a:ea typeface="Arial"/>
                  <a:cs typeface="Arial"/>
                  <a:sym typeface="Arial"/>
                </a:rPr>
                <a:t>Réchauffement par rapport à la période pré-industrielle (°C)</a:t>
              </a:r>
              <a:endParaRPr/>
            </a:p>
          </p:txBody>
        </p:sp>
      </p:grpSp>
      <p:pic>
        <p:nvPicPr>
          <p:cNvPr id="450" name="Google Shape;450;p58"/>
          <p:cNvPicPr preferRelativeResize="0"/>
          <p:nvPr/>
        </p:nvPicPr>
        <p:blipFill rotWithShape="1">
          <a:blip r:embed="rId4">
            <a:alphaModFix/>
          </a:blip>
          <a:srcRect l="57580" t="35220" b="12094"/>
          <a:stretch/>
        </p:blipFill>
        <p:spPr>
          <a:xfrm>
            <a:off x="420687" y="4117975"/>
            <a:ext cx="4244975" cy="2573337"/>
          </a:xfrm>
          <a:prstGeom prst="rect">
            <a:avLst/>
          </a:prstGeom>
          <a:noFill/>
          <a:ln>
            <a:noFill/>
          </a:ln>
        </p:spPr>
      </p:pic>
      <p:sp>
        <p:nvSpPr>
          <p:cNvPr id="451" name="Google Shape;451;p58"/>
          <p:cNvSpPr txBox="1"/>
          <p:nvPr/>
        </p:nvSpPr>
        <p:spPr>
          <a:xfrm>
            <a:off x="4078287" y="4498975"/>
            <a:ext cx="2628900" cy="830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400"/>
              <a:buFont typeface="Arial"/>
              <a:buNone/>
            </a:pPr>
            <a:r>
              <a:rPr lang="fr-FR" sz="2400" b="1" i="0" u="none">
                <a:solidFill>
                  <a:schemeClr val="accent2"/>
                </a:solidFill>
                <a:latin typeface="Arial"/>
                <a:ea typeface="Arial"/>
                <a:cs typeface="Arial"/>
                <a:sym typeface="Arial"/>
              </a:rPr>
              <a:t>dépassement (overshoot)</a:t>
            </a:r>
            <a:endParaRPr/>
          </a:p>
        </p:txBody>
      </p:sp>
      <p:cxnSp>
        <p:nvCxnSpPr>
          <p:cNvPr id="452" name="Google Shape;452;p58"/>
          <p:cNvCxnSpPr/>
          <p:nvPr/>
        </p:nvCxnSpPr>
        <p:spPr>
          <a:xfrm rot="10800000" flipH="1">
            <a:off x="2768600" y="4913312"/>
            <a:ext cx="1309687" cy="128587"/>
          </a:xfrm>
          <a:prstGeom prst="straightConnector1">
            <a:avLst/>
          </a:prstGeom>
          <a:noFill/>
          <a:ln w="38100" cap="flat" cmpd="sng">
            <a:solidFill>
              <a:srgbClr val="EC792B"/>
            </a:solidFill>
            <a:prstDash val="solid"/>
            <a:miter lim="800000"/>
            <a:headEnd type="none" w="med" len="med"/>
            <a:tailEnd type="triangle" w="med" len="med"/>
          </a:ln>
        </p:spPr>
      </p:cxnSp>
      <p:sp>
        <p:nvSpPr>
          <p:cNvPr id="453" name="Google Shape;453;p58"/>
          <p:cNvSpPr txBox="1"/>
          <p:nvPr/>
        </p:nvSpPr>
        <p:spPr>
          <a:xfrm>
            <a:off x="8291512" y="1238250"/>
            <a:ext cx="3284537" cy="105251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6A6"/>
              </a:buClr>
              <a:buSzPts val="2000"/>
              <a:buFont typeface="Arial"/>
              <a:buNone/>
            </a:pPr>
            <a:r>
              <a:rPr lang="fr-FR" sz="2000" b="0" i="0" u="none">
                <a:solidFill>
                  <a:srgbClr val="A6A6A6"/>
                </a:solidFill>
                <a:latin typeface="Arial"/>
                <a:ea typeface="Arial"/>
                <a:cs typeface="Arial"/>
                <a:sym typeface="Arial"/>
              </a:rPr>
              <a:t>Scénarios avec dépassements</a:t>
            </a:r>
            <a:endParaRPr/>
          </a:p>
        </p:txBody>
      </p:sp>
      <p:sp>
        <p:nvSpPr>
          <p:cNvPr id="454" name="Google Shape;454;p58"/>
          <p:cNvSpPr txBox="1"/>
          <p:nvPr/>
        </p:nvSpPr>
        <p:spPr>
          <a:xfrm>
            <a:off x="8736012" y="2320925"/>
            <a:ext cx="3284537" cy="1054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CDC8"/>
              </a:buClr>
              <a:buSzPts val="2000"/>
              <a:buFont typeface="Arial"/>
              <a:buNone/>
            </a:pPr>
            <a:r>
              <a:rPr lang="fr-FR" sz="2000" b="0" i="0" u="none">
                <a:solidFill>
                  <a:srgbClr val="00CDC8"/>
                </a:solidFill>
                <a:latin typeface="Arial"/>
                <a:ea typeface="Arial"/>
                <a:cs typeface="Arial"/>
                <a:sym typeface="Arial"/>
              </a:rPr>
              <a:t>Scénarios sans dépassements</a:t>
            </a:r>
            <a:endParaRPr/>
          </a:p>
        </p:txBody>
      </p:sp>
      <p:cxnSp>
        <p:nvCxnSpPr>
          <p:cNvPr id="455" name="Google Shape;455;p58"/>
          <p:cNvCxnSpPr/>
          <p:nvPr/>
        </p:nvCxnSpPr>
        <p:spPr>
          <a:xfrm flipH="1">
            <a:off x="7899400" y="1785937"/>
            <a:ext cx="1016000" cy="725487"/>
          </a:xfrm>
          <a:prstGeom prst="straightConnector1">
            <a:avLst/>
          </a:prstGeom>
          <a:noFill/>
          <a:ln w="38100" cap="flat" cmpd="sng">
            <a:solidFill>
              <a:srgbClr val="BFBFBF"/>
            </a:solidFill>
            <a:prstDash val="solid"/>
            <a:miter lim="800000"/>
            <a:headEnd type="none" w="med" len="med"/>
            <a:tailEnd type="triangle" w="med" len="med"/>
          </a:ln>
        </p:spPr>
      </p:cxnSp>
      <p:cxnSp>
        <p:nvCxnSpPr>
          <p:cNvPr id="456" name="Google Shape;456;p58"/>
          <p:cNvCxnSpPr/>
          <p:nvPr/>
        </p:nvCxnSpPr>
        <p:spPr>
          <a:xfrm flipH="1">
            <a:off x="8542337" y="2847975"/>
            <a:ext cx="881062" cy="1087437"/>
          </a:xfrm>
          <a:prstGeom prst="straightConnector1">
            <a:avLst/>
          </a:prstGeom>
          <a:noFill/>
          <a:ln w="38100" cap="flat" cmpd="sng">
            <a:solidFill>
              <a:srgbClr val="00CDC8"/>
            </a:solidFill>
            <a:prstDash val="solid"/>
            <a:miter lim="800000"/>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1"/>
          <p:cNvSpPr txBox="1"/>
          <p:nvPr/>
        </p:nvSpPr>
        <p:spPr>
          <a:xfrm>
            <a:off x="761051" y="149761"/>
            <a:ext cx="10077893"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4000">
                <a:solidFill>
                  <a:schemeClr val="dk1"/>
                </a:solidFill>
                <a:latin typeface="Calibri"/>
                <a:ea typeface="Calibri"/>
                <a:cs typeface="Calibri"/>
                <a:sym typeface="Calibri"/>
              </a:rPr>
              <a:t>Plan de la présentation</a:t>
            </a:r>
            <a:endParaRPr sz="4000">
              <a:solidFill>
                <a:schemeClr val="dk1"/>
              </a:solidFill>
              <a:latin typeface="Calibri"/>
              <a:ea typeface="Calibri"/>
              <a:cs typeface="Calibri"/>
              <a:sym typeface="Calibri"/>
            </a:endParaRPr>
          </a:p>
        </p:txBody>
      </p:sp>
      <p:sp>
        <p:nvSpPr>
          <p:cNvPr id="242" name="Google Shape;242;p41"/>
          <p:cNvSpPr txBox="1"/>
          <p:nvPr/>
        </p:nvSpPr>
        <p:spPr>
          <a:xfrm rot="900000">
            <a:off x="1312752" y="1846907"/>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41"/>
          <p:cNvSpPr txBox="1"/>
          <p:nvPr/>
        </p:nvSpPr>
        <p:spPr>
          <a:xfrm>
            <a:off x="1815150" y="1637375"/>
            <a:ext cx="8561700" cy="249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1. L’urgence climatique</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2. Il n’y a pas que le climat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3. Rester en dessous de 1.5°C</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4. La transition, c’est facile?</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5. Pourquoi la recherche est concernée</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6. Bilan GES de l’enseignement supérieur</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fr-FR" sz="1800">
                <a:solidFill>
                  <a:schemeClr val="dk1"/>
                </a:solidFill>
                <a:latin typeface="Calibri"/>
                <a:ea typeface="Calibri"/>
                <a:cs typeface="Calibri"/>
                <a:sym typeface="Calibri"/>
              </a:rPr>
              <a:t>► 7. Bilan GES de la recherche</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8. Les impacts directs et indirects de la recherche posent des questions profondes</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9"/>
          <p:cNvPicPr preferRelativeResize="0"/>
          <p:nvPr/>
        </p:nvPicPr>
        <p:blipFill rotWithShape="1">
          <a:blip r:embed="rId3">
            <a:alphaModFix/>
          </a:blip>
          <a:srcRect/>
          <a:stretch/>
        </p:blipFill>
        <p:spPr>
          <a:xfrm>
            <a:off x="0" y="841485"/>
            <a:ext cx="12192000" cy="2886550"/>
          </a:xfrm>
          <a:prstGeom prst="rect">
            <a:avLst/>
          </a:prstGeom>
          <a:noFill/>
          <a:ln>
            <a:noFill/>
          </a:ln>
        </p:spPr>
      </p:pic>
      <p:sp>
        <p:nvSpPr>
          <p:cNvPr id="462" name="Google Shape;462;p59"/>
          <p:cNvSpPr txBox="1"/>
          <p:nvPr/>
        </p:nvSpPr>
        <p:spPr>
          <a:xfrm>
            <a:off x="482488" y="5461687"/>
            <a:ext cx="7779010" cy="120032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AFOLU (Agriculture, Forestry, and Other Land Use): carbone stockée dans le sol</a:t>
            </a:r>
            <a:endParaRPr/>
          </a:p>
          <a:p>
            <a:pPr marL="0" marR="0" lvl="0" indent="0" algn="l" rtl="0">
              <a:spcBef>
                <a:spcPts val="0"/>
              </a:spcBef>
              <a:spcAft>
                <a:spcPts val="0"/>
              </a:spcAft>
              <a:buNone/>
            </a:pPr>
            <a:r>
              <a:rPr lang="fr-FR" sz="1800" i="1">
                <a:solidFill>
                  <a:schemeClr val="dk1"/>
                </a:solidFill>
                <a:latin typeface="Calibri"/>
                <a:ea typeface="Calibri"/>
                <a:cs typeface="Calibri"/>
                <a:sym typeface="Calibri"/>
              </a:rPr>
              <a:t>	🡪 pratiques agricoles, déforestation, reforestation, etc…</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fr-FR" sz="1800" i="1">
                <a:solidFill>
                  <a:schemeClr val="dk1"/>
                </a:solidFill>
                <a:latin typeface="Calibri"/>
                <a:ea typeface="Calibri"/>
                <a:cs typeface="Calibri"/>
                <a:sym typeface="Calibri"/>
              </a:rPr>
              <a:t>BECCS (Bio-Energy with Carbon Capture and Storage)</a:t>
            </a:r>
            <a:endParaRPr/>
          </a:p>
          <a:p>
            <a:pPr marL="0" marR="0" lvl="0" indent="0" algn="l" rtl="0">
              <a:spcBef>
                <a:spcPts val="0"/>
              </a:spcBef>
              <a:spcAft>
                <a:spcPts val="0"/>
              </a:spcAft>
              <a:buNone/>
            </a:pPr>
            <a:r>
              <a:rPr lang="fr-FR" sz="1800" i="1">
                <a:solidFill>
                  <a:schemeClr val="dk1"/>
                </a:solidFill>
                <a:latin typeface="Calibri"/>
                <a:ea typeface="Calibri"/>
                <a:cs typeface="Calibri"/>
                <a:sym typeface="Calibri"/>
              </a:rPr>
              <a:t>	🡪 une catégorie des technologies à émissions négatives</a:t>
            </a:r>
            <a:endParaRPr sz="1800" i="1">
              <a:solidFill>
                <a:schemeClr val="dk1"/>
              </a:solidFill>
              <a:latin typeface="Calibri"/>
              <a:ea typeface="Calibri"/>
              <a:cs typeface="Calibri"/>
              <a:sym typeface="Calibri"/>
            </a:endParaRPr>
          </a:p>
        </p:txBody>
      </p:sp>
      <p:sp>
        <p:nvSpPr>
          <p:cNvPr id="463" name="Google Shape;463;p59"/>
          <p:cNvSpPr txBox="1"/>
          <p:nvPr/>
        </p:nvSpPr>
        <p:spPr>
          <a:xfrm>
            <a:off x="275994" y="3728035"/>
            <a:ext cx="2938294"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Baisse de la demande énergétique mondiale </a:t>
            </a:r>
            <a:endParaRPr/>
          </a:p>
          <a:p>
            <a:pPr marL="0" marR="0" lvl="0" indent="0" algn="l" rtl="0">
              <a:spcBef>
                <a:spcPts val="0"/>
              </a:spcBef>
              <a:spcAft>
                <a:spcPts val="0"/>
              </a:spcAft>
              <a:buNone/>
            </a:pPr>
            <a:r>
              <a:rPr lang="fr-FR" sz="1800">
                <a:solidFill>
                  <a:srgbClr val="00B050"/>
                </a:solidFill>
                <a:latin typeface="Calibri"/>
                <a:ea typeface="Calibri"/>
                <a:cs typeface="Calibri"/>
                <a:sym typeface="Calibri"/>
              </a:rPr>
              <a:t>pas de technologies à émissions négatives (TEN)</a:t>
            </a:r>
            <a:endParaRPr sz="1800">
              <a:solidFill>
                <a:srgbClr val="00B050"/>
              </a:solidFill>
              <a:latin typeface="Calibri"/>
              <a:ea typeface="Calibri"/>
              <a:cs typeface="Calibri"/>
              <a:sym typeface="Calibri"/>
            </a:endParaRPr>
          </a:p>
        </p:txBody>
      </p:sp>
      <p:sp>
        <p:nvSpPr>
          <p:cNvPr id="464" name="Google Shape;464;p59"/>
          <p:cNvSpPr txBox="1"/>
          <p:nvPr/>
        </p:nvSpPr>
        <p:spPr>
          <a:xfrm>
            <a:off x="6205117" y="3827320"/>
            <a:ext cx="3134757"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Croissance mondiale modérée.</a:t>
            </a:r>
            <a:endParaRPr/>
          </a:p>
          <a:p>
            <a:pPr marL="0" marR="0" lvl="0" indent="0" algn="l" rtl="0">
              <a:spcBef>
                <a:spcPts val="0"/>
              </a:spcBef>
              <a:spcAft>
                <a:spcPts val="0"/>
              </a:spcAft>
              <a:buNone/>
            </a:pPr>
            <a:r>
              <a:rPr lang="fr-FR" sz="1800" b="1">
                <a:solidFill>
                  <a:srgbClr val="FFC000"/>
                </a:solidFill>
                <a:latin typeface="Calibri"/>
                <a:ea typeface="Calibri"/>
                <a:cs typeface="Calibri"/>
                <a:sym typeface="Calibri"/>
              </a:rPr>
              <a:t>Nécessité de beaucoup de </a:t>
            </a:r>
            <a:r>
              <a:rPr lang="fr-FR" sz="1800" b="1">
                <a:solidFill>
                  <a:srgbClr val="FFCC00"/>
                </a:solidFill>
                <a:latin typeface="Calibri"/>
                <a:ea typeface="Calibri"/>
                <a:cs typeface="Calibri"/>
                <a:sym typeface="Calibri"/>
              </a:rPr>
              <a:t>technologies à émissions négatives</a:t>
            </a:r>
            <a:endParaRPr sz="1800" b="1">
              <a:solidFill>
                <a:srgbClr val="FFC000"/>
              </a:solidFill>
              <a:latin typeface="Calibri"/>
              <a:ea typeface="Calibri"/>
              <a:cs typeface="Calibri"/>
              <a:sym typeface="Calibri"/>
            </a:endParaRPr>
          </a:p>
        </p:txBody>
      </p:sp>
      <p:sp>
        <p:nvSpPr>
          <p:cNvPr id="465" name="Google Shape;465;p59"/>
          <p:cNvSpPr txBox="1"/>
          <p:nvPr/>
        </p:nvSpPr>
        <p:spPr>
          <a:xfrm>
            <a:off x="9593895" y="3827320"/>
            <a:ext cx="2598105"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Les pays en voie de développement suivent notre mode de vie. </a:t>
            </a:r>
            <a:r>
              <a:rPr lang="fr-FR" sz="1800" b="1">
                <a:solidFill>
                  <a:srgbClr val="FF0000"/>
                </a:solidFill>
                <a:latin typeface="Calibri"/>
                <a:ea typeface="Calibri"/>
                <a:cs typeface="Calibri"/>
                <a:sym typeface="Calibri"/>
              </a:rPr>
              <a:t>Utilisation considérable des technologies à émissions négatives.</a:t>
            </a:r>
            <a:endParaRPr sz="1800">
              <a:solidFill>
                <a:srgbClr val="FF0000"/>
              </a:solidFill>
              <a:latin typeface="Calibri"/>
              <a:ea typeface="Calibri"/>
              <a:cs typeface="Calibri"/>
              <a:sym typeface="Calibri"/>
            </a:endParaRPr>
          </a:p>
        </p:txBody>
      </p:sp>
      <p:sp>
        <p:nvSpPr>
          <p:cNvPr id="466" name="Google Shape;466;p59"/>
          <p:cNvSpPr txBox="1"/>
          <p:nvPr/>
        </p:nvSpPr>
        <p:spPr>
          <a:xfrm>
            <a:off x="3348024" y="3827320"/>
            <a:ext cx="280393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Demande énergétique mondiale stable </a:t>
            </a:r>
            <a:endParaRPr/>
          </a:p>
          <a:p>
            <a:pPr marL="0" marR="0" lvl="0" indent="0" algn="l" rtl="0">
              <a:spcBef>
                <a:spcPts val="0"/>
              </a:spcBef>
              <a:spcAft>
                <a:spcPts val="0"/>
              </a:spcAft>
              <a:buNone/>
            </a:pPr>
            <a:r>
              <a:rPr lang="fr-FR" sz="1800" b="1">
                <a:solidFill>
                  <a:srgbClr val="FFCC00"/>
                </a:solidFill>
                <a:latin typeface="Calibri"/>
                <a:ea typeface="Calibri"/>
                <a:cs typeface="Calibri"/>
                <a:sym typeface="Calibri"/>
              </a:rPr>
              <a:t>Nécessité de technologies à émissions négatives</a:t>
            </a:r>
            <a:endParaRPr sz="1800" b="1">
              <a:solidFill>
                <a:srgbClr val="FFCC00"/>
              </a:solidFill>
              <a:latin typeface="Calibri"/>
              <a:ea typeface="Calibri"/>
              <a:cs typeface="Calibri"/>
              <a:sym typeface="Calibri"/>
            </a:endParaRPr>
          </a:p>
        </p:txBody>
      </p:sp>
      <p:sp>
        <p:nvSpPr>
          <p:cNvPr id="467" name="Google Shape;467;p59"/>
          <p:cNvSpPr txBox="1"/>
          <p:nvPr/>
        </p:nvSpPr>
        <p:spPr>
          <a:xfrm>
            <a:off x="532938" y="113158"/>
            <a:ext cx="1112612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Quels sont les différents scénarios maintenant le réchauffement en-dessous de 1.5°C?</a:t>
            </a:r>
            <a:endParaRPr sz="2400" b="1">
              <a:solidFill>
                <a:schemeClr val="dk1"/>
              </a:solidFill>
              <a:latin typeface="Calibri"/>
              <a:ea typeface="Calibri"/>
              <a:cs typeface="Calibri"/>
              <a:sym typeface="Calibri"/>
            </a:endParaRPr>
          </a:p>
        </p:txBody>
      </p:sp>
      <p:sp>
        <p:nvSpPr>
          <p:cNvPr id="468" name="Google Shape;468;p59"/>
          <p:cNvSpPr txBox="1"/>
          <p:nvPr/>
        </p:nvSpPr>
        <p:spPr>
          <a:xfrm>
            <a:off x="9625500" y="5747950"/>
            <a:ext cx="2341800" cy="10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400">
                <a:latin typeface="Calibri"/>
                <a:ea typeface="Calibri"/>
                <a:cs typeface="Calibri"/>
                <a:sym typeface="Calibri"/>
              </a:rPr>
              <a:t>Rapport “1.5°C”</a:t>
            </a:r>
            <a:endParaRPr sz="2400">
              <a:latin typeface="Calibri"/>
              <a:ea typeface="Calibri"/>
              <a:cs typeface="Calibri"/>
              <a:sym typeface="Calibri"/>
            </a:endParaRPr>
          </a:p>
          <a:p>
            <a:pPr marL="0" lvl="0" indent="0" algn="l" rtl="0">
              <a:spcBef>
                <a:spcPts val="0"/>
              </a:spcBef>
              <a:spcAft>
                <a:spcPts val="0"/>
              </a:spcAft>
              <a:buNone/>
            </a:pPr>
            <a:r>
              <a:rPr lang="fr-FR" sz="2400">
                <a:latin typeface="Calibri"/>
                <a:ea typeface="Calibri"/>
                <a:cs typeface="Calibri"/>
                <a:sym typeface="Calibri"/>
              </a:rPr>
              <a:t>GIEC 2018</a:t>
            </a:r>
            <a:endParaRPr sz="24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0"/>
          <p:cNvPicPr preferRelativeResize="0"/>
          <p:nvPr/>
        </p:nvPicPr>
        <p:blipFill rotWithShape="1">
          <a:blip r:embed="rId3">
            <a:alphaModFix/>
          </a:blip>
          <a:srcRect b="27599"/>
          <a:stretch/>
        </p:blipFill>
        <p:spPr>
          <a:xfrm>
            <a:off x="223837" y="4683125"/>
            <a:ext cx="2870200" cy="2100262"/>
          </a:xfrm>
          <a:prstGeom prst="rect">
            <a:avLst/>
          </a:prstGeom>
          <a:noFill/>
          <a:ln>
            <a:noFill/>
          </a:ln>
        </p:spPr>
      </p:pic>
      <p:pic>
        <p:nvPicPr>
          <p:cNvPr id="474" name="Google Shape;474;p60"/>
          <p:cNvPicPr preferRelativeResize="0"/>
          <p:nvPr/>
        </p:nvPicPr>
        <p:blipFill rotWithShape="1">
          <a:blip r:embed="rId4">
            <a:alphaModFix/>
          </a:blip>
          <a:srcRect l="8111" r="11887" b="2666"/>
          <a:stretch/>
        </p:blipFill>
        <p:spPr>
          <a:xfrm>
            <a:off x="3435350" y="1008062"/>
            <a:ext cx="5659436" cy="5775325"/>
          </a:xfrm>
          <a:prstGeom prst="rect">
            <a:avLst/>
          </a:prstGeom>
          <a:noFill/>
          <a:ln>
            <a:noFill/>
          </a:ln>
        </p:spPr>
      </p:pic>
      <p:sp>
        <p:nvSpPr>
          <p:cNvPr id="475" name="Google Shape;475;p60"/>
          <p:cNvSpPr txBox="1"/>
          <p:nvPr/>
        </p:nvSpPr>
        <p:spPr>
          <a:xfrm>
            <a:off x="4319587" y="-33337"/>
            <a:ext cx="43578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fr-FR" sz="2400" b="1" i="0" u="none">
                <a:solidFill>
                  <a:srgbClr val="000000"/>
                </a:solidFill>
                <a:latin typeface="Calibri"/>
                <a:ea typeface="Calibri"/>
                <a:cs typeface="Calibri"/>
                <a:sym typeface="Calibri"/>
              </a:rPr>
              <a:t>Retirer du CO</a:t>
            </a:r>
            <a:r>
              <a:rPr lang="fr-FR" sz="2400" b="1" i="0" u="none" baseline="-25000">
                <a:solidFill>
                  <a:srgbClr val="000000"/>
                </a:solidFill>
                <a:latin typeface="Calibri"/>
                <a:ea typeface="Calibri"/>
                <a:cs typeface="Calibri"/>
                <a:sym typeface="Calibri"/>
              </a:rPr>
              <a:t>2</a:t>
            </a:r>
            <a:r>
              <a:rPr lang="fr-FR" sz="2400" b="1" i="0" u="none">
                <a:solidFill>
                  <a:srgbClr val="000000"/>
                </a:solidFill>
                <a:latin typeface="Calibri"/>
                <a:ea typeface="Calibri"/>
                <a:cs typeface="Calibri"/>
                <a:sym typeface="Calibri"/>
              </a:rPr>
              <a:t> de l’atmosphère…</a:t>
            </a:r>
            <a:endParaRPr/>
          </a:p>
        </p:txBody>
      </p:sp>
      <p:pic>
        <p:nvPicPr>
          <p:cNvPr id="476" name="Google Shape;476;p60"/>
          <p:cNvPicPr preferRelativeResize="0"/>
          <p:nvPr/>
        </p:nvPicPr>
        <p:blipFill rotWithShape="1">
          <a:blip r:embed="rId5">
            <a:alphaModFix/>
          </a:blip>
          <a:srcRect/>
          <a:stretch/>
        </p:blipFill>
        <p:spPr>
          <a:xfrm>
            <a:off x="117475" y="82550"/>
            <a:ext cx="2789237" cy="1858962"/>
          </a:xfrm>
          <a:prstGeom prst="rect">
            <a:avLst/>
          </a:prstGeom>
          <a:noFill/>
          <a:ln>
            <a:noFill/>
          </a:ln>
        </p:spPr>
      </p:pic>
      <p:cxnSp>
        <p:nvCxnSpPr>
          <p:cNvPr id="477" name="Google Shape;477;p60"/>
          <p:cNvCxnSpPr/>
          <p:nvPr/>
        </p:nvCxnSpPr>
        <p:spPr>
          <a:xfrm>
            <a:off x="2906712" y="1011237"/>
            <a:ext cx="1268400" cy="1138200"/>
          </a:xfrm>
          <a:prstGeom prst="straightConnector1">
            <a:avLst/>
          </a:prstGeom>
          <a:noFill/>
          <a:ln w="28575" cap="flat" cmpd="sng">
            <a:solidFill>
              <a:srgbClr val="FFC000"/>
            </a:solidFill>
            <a:prstDash val="solid"/>
            <a:miter lim="800000"/>
            <a:headEnd type="none" w="med" len="med"/>
            <a:tailEnd type="triangle" w="med" len="med"/>
          </a:ln>
        </p:spPr>
      </p:cxnSp>
      <p:cxnSp>
        <p:nvCxnSpPr>
          <p:cNvPr id="478" name="Google Shape;478;p60"/>
          <p:cNvCxnSpPr/>
          <p:nvPr/>
        </p:nvCxnSpPr>
        <p:spPr>
          <a:xfrm>
            <a:off x="2820987" y="3302000"/>
            <a:ext cx="1109700" cy="484200"/>
          </a:xfrm>
          <a:prstGeom prst="straightConnector1">
            <a:avLst/>
          </a:prstGeom>
          <a:noFill/>
          <a:ln w="28575" cap="flat" cmpd="sng">
            <a:solidFill>
              <a:srgbClr val="FFC000"/>
            </a:solidFill>
            <a:prstDash val="solid"/>
            <a:miter lim="800000"/>
            <a:headEnd type="none" w="med" len="med"/>
            <a:tailEnd type="triangle" w="med" len="med"/>
          </a:ln>
        </p:spPr>
      </p:cxnSp>
      <p:sp>
        <p:nvSpPr>
          <p:cNvPr id="479" name="Google Shape;479;p60"/>
          <p:cNvSpPr txBox="1"/>
          <p:nvPr/>
        </p:nvSpPr>
        <p:spPr>
          <a:xfrm>
            <a:off x="22225" y="3898900"/>
            <a:ext cx="3392400" cy="92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fr-FR" sz="1800" b="0" i="1" u="none">
                <a:solidFill>
                  <a:srgbClr val="000000"/>
                </a:solidFill>
                <a:latin typeface="Calibri"/>
                <a:ea typeface="Calibri"/>
                <a:cs typeface="Calibri"/>
                <a:sym typeface="Calibri"/>
              </a:rPr>
              <a:t>Pratiques agro-écologiques (agriculture de conservation,, compost/fumier) </a:t>
            </a:r>
            <a:endParaRPr/>
          </a:p>
        </p:txBody>
      </p:sp>
      <p:sp>
        <p:nvSpPr>
          <p:cNvPr id="480" name="Google Shape;480;p60"/>
          <p:cNvSpPr txBox="1"/>
          <p:nvPr/>
        </p:nvSpPr>
        <p:spPr>
          <a:xfrm>
            <a:off x="30162" y="1924050"/>
            <a:ext cx="35781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fr-FR" sz="1800" b="0" i="1" u="none">
                <a:solidFill>
                  <a:srgbClr val="000000"/>
                </a:solidFill>
                <a:latin typeface="Calibri"/>
                <a:ea typeface="Calibri"/>
                <a:cs typeface="Calibri"/>
                <a:sym typeface="Calibri"/>
              </a:rPr>
              <a:t>La plus haute tour du monde en bois</a:t>
            </a:r>
            <a:endParaRPr/>
          </a:p>
        </p:txBody>
      </p:sp>
      <p:cxnSp>
        <p:nvCxnSpPr>
          <p:cNvPr id="481" name="Google Shape;481;p60"/>
          <p:cNvCxnSpPr/>
          <p:nvPr/>
        </p:nvCxnSpPr>
        <p:spPr>
          <a:xfrm rot="10800000" flipH="1">
            <a:off x="2668587" y="3521150"/>
            <a:ext cx="3176700" cy="1743000"/>
          </a:xfrm>
          <a:prstGeom prst="straightConnector1">
            <a:avLst/>
          </a:prstGeom>
          <a:noFill/>
          <a:ln w="28575" cap="flat" cmpd="sng">
            <a:solidFill>
              <a:srgbClr val="FFC000"/>
            </a:solidFill>
            <a:prstDash val="solid"/>
            <a:miter lim="800000"/>
            <a:headEnd type="none" w="med" len="med"/>
            <a:tailEnd type="triangle" w="med" len="med"/>
          </a:ln>
        </p:spPr>
      </p:cxnSp>
      <p:cxnSp>
        <p:nvCxnSpPr>
          <p:cNvPr id="482" name="Google Shape;482;p60"/>
          <p:cNvCxnSpPr/>
          <p:nvPr/>
        </p:nvCxnSpPr>
        <p:spPr>
          <a:xfrm rot="10800000">
            <a:off x="9153425" y="1289025"/>
            <a:ext cx="25500" cy="4892700"/>
          </a:xfrm>
          <a:prstGeom prst="straightConnector1">
            <a:avLst/>
          </a:prstGeom>
          <a:noFill/>
          <a:ln w="9525" cap="flat" cmpd="sng">
            <a:solidFill>
              <a:schemeClr val="dk1"/>
            </a:solidFill>
            <a:prstDash val="solid"/>
            <a:miter lim="800000"/>
            <a:headEnd type="none" w="med" len="med"/>
            <a:tailEnd type="triangle" w="med" len="med"/>
          </a:ln>
        </p:spPr>
      </p:cxnSp>
      <p:sp>
        <p:nvSpPr>
          <p:cNvPr id="483" name="Google Shape;483;p60"/>
          <p:cNvSpPr txBox="1"/>
          <p:nvPr/>
        </p:nvSpPr>
        <p:spPr>
          <a:xfrm rot="-5400000">
            <a:off x="7032588" y="3384500"/>
            <a:ext cx="45324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fr-FR" sz="1800" b="0" i="1" u="none">
                <a:solidFill>
                  <a:srgbClr val="000000"/>
                </a:solidFill>
                <a:latin typeface="Calibri"/>
                <a:ea typeface="Calibri"/>
                <a:cs typeface="Calibri"/>
                <a:sym typeface="Calibri"/>
              </a:rPr>
              <a:t>Degré de maturité technologique.</a:t>
            </a:r>
            <a:endParaRPr/>
          </a:p>
        </p:txBody>
      </p:sp>
      <p:pic>
        <p:nvPicPr>
          <p:cNvPr id="484" name="Google Shape;484;p60"/>
          <p:cNvPicPr preferRelativeResize="0"/>
          <p:nvPr/>
        </p:nvPicPr>
        <p:blipFill rotWithShape="1">
          <a:blip r:embed="rId6">
            <a:alphaModFix/>
          </a:blip>
          <a:srcRect l="16928" r="24230"/>
          <a:stretch/>
        </p:blipFill>
        <p:spPr>
          <a:xfrm>
            <a:off x="9652000" y="3886200"/>
            <a:ext cx="2403475" cy="2292350"/>
          </a:xfrm>
          <a:prstGeom prst="rect">
            <a:avLst/>
          </a:prstGeom>
          <a:noFill/>
          <a:ln>
            <a:noFill/>
          </a:ln>
        </p:spPr>
      </p:pic>
      <p:sp>
        <p:nvSpPr>
          <p:cNvPr id="485" name="Google Shape;485;p60"/>
          <p:cNvSpPr txBox="1"/>
          <p:nvPr/>
        </p:nvSpPr>
        <p:spPr>
          <a:xfrm>
            <a:off x="9682162" y="6181725"/>
            <a:ext cx="24351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fr-FR" sz="1800" b="0" i="1" u="none">
                <a:solidFill>
                  <a:srgbClr val="000000"/>
                </a:solidFill>
                <a:latin typeface="Calibri"/>
                <a:ea typeface="Calibri"/>
                <a:cs typeface="Calibri"/>
                <a:sym typeface="Calibri"/>
              </a:rPr>
              <a:t>Capture directe du C0</a:t>
            </a:r>
            <a:r>
              <a:rPr lang="fr-FR" sz="1800" b="0" i="1" u="none" baseline="-25000">
                <a:solidFill>
                  <a:srgbClr val="000000"/>
                </a:solidFill>
                <a:latin typeface="Calibri"/>
                <a:ea typeface="Calibri"/>
                <a:cs typeface="Calibri"/>
                <a:sym typeface="Calibri"/>
              </a:rPr>
              <a:t>2</a:t>
            </a:r>
            <a:r>
              <a:rPr lang="fr-FR" sz="1800" b="0" i="1" u="none">
                <a:solidFill>
                  <a:srgbClr val="000000"/>
                </a:solidFill>
                <a:latin typeface="Calibri"/>
                <a:ea typeface="Calibri"/>
                <a:cs typeface="Calibri"/>
                <a:sym typeface="Calibri"/>
              </a:rPr>
              <a:t> de l’air (Suisse)</a:t>
            </a:r>
            <a:endParaRPr/>
          </a:p>
        </p:txBody>
      </p:sp>
      <p:cxnSp>
        <p:nvCxnSpPr>
          <p:cNvPr id="486" name="Google Shape;486;p60"/>
          <p:cNvCxnSpPr/>
          <p:nvPr/>
        </p:nvCxnSpPr>
        <p:spPr>
          <a:xfrm rot="10800000">
            <a:off x="7450087" y="4591087"/>
            <a:ext cx="2470200" cy="985800"/>
          </a:xfrm>
          <a:prstGeom prst="straightConnector1">
            <a:avLst/>
          </a:prstGeom>
          <a:noFill/>
          <a:ln w="28575" cap="flat" cmpd="sng">
            <a:solidFill>
              <a:srgbClr val="FFC000"/>
            </a:solidFill>
            <a:prstDash val="solid"/>
            <a:miter lim="800000"/>
            <a:headEnd type="none" w="med" len="med"/>
            <a:tailEnd type="triangle" w="med" len="med"/>
          </a:ln>
        </p:spPr>
      </p:cxnSp>
      <p:sp>
        <p:nvSpPr>
          <p:cNvPr id="487" name="Google Shape;487;p60"/>
          <p:cNvSpPr txBox="1"/>
          <p:nvPr/>
        </p:nvSpPr>
        <p:spPr>
          <a:xfrm>
            <a:off x="4552950" y="430212"/>
            <a:ext cx="3941700" cy="58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Calibri"/>
              <a:buNone/>
            </a:pPr>
            <a:r>
              <a:rPr lang="fr-FR" sz="1600" b="0" i="1" u="none">
                <a:solidFill>
                  <a:srgbClr val="000000"/>
                </a:solidFill>
                <a:latin typeface="Calibri"/>
                <a:ea typeface="Calibri"/>
                <a:cs typeface="Calibri"/>
                <a:sym typeface="Calibri"/>
              </a:rPr>
              <a:t>« Negatonnes, an initial assessment… »</a:t>
            </a:r>
            <a:endParaRPr sz="14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fr-FR" sz="1600" b="0" i="1" u="none">
                <a:solidFill>
                  <a:srgbClr val="000000"/>
                </a:solidFill>
                <a:latin typeface="Calibri"/>
                <a:ea typeface="Calibri"/>
                <a:cs typeface="Calibri"/>
                <a:sym typeface="Calibri"/>
              </a:rPr>
              <a:t> D. Mac Laren, 2011</a:t>
            </a:r>
            <a:endParaRPr/>
          </a:p>
        </p:txBody>
      </p:sp>
      <p:pic>
        <p:nvPicPr>
          <p:cNvPr id="488" name="Google Shape;488;p60"/>
          <p:cNvPicPr preferRelativeResize="0"/>
          <p:nvPr/>
        </p:nvPicPr>
        <p:blipFill rotWithShape="1">
          <a:blip r:embed="rId7">
            <a:alphaModFix/>
          </a:blip>
          <a:srcRect/>
          <a:stretch/>
        </p:blipFill>
        <p:spPr>
          <a:xfrm>
            <a:off x="150812" y="2241550"/>
            <a:ext cx="2943224" cy="1654175"/>
          </a:xfrm>
          <a:prstGeom prst="rect">
            <a:avLst/>
          </a:prstGeom>
          <a:noFill/>
          <a:ln>
            <a:noFill/>
          </a:ln>
        </p:spPr>
      </p:pic>
      <p:pic>
        <p:nvPicPr>
          <p:cNvPr id="489" name="Google Shape;489;p60"/>
          <p:cNvPicPr preferRelativeResize="0"/>
          <p:nvPr/>
        </p:nvPicPr>
        <p:blipFill rotWithShape="1">
          <a:blip r:embed="rId8">
            <a:alphaModFix/>
          </a:blip>
          <a:srcRect/>
          <a:stretch/>
        </p:blipFill>
        <p:spPr>
          <a:xfrm>
            <a:off x="9652000" y="2335212"/>
            <a:ext cx="2341562" cy="1223962"/>
          </a:xfrm>
          <a:prstGeom prst="rect">
            <a:avLst/>
          </a:prstGeom>
          <a:noFill/>
          <a:ln>
            <a:noFill/>
          </a:ln>
        </p:spPr>
      </p:pic>
      <p:cxnSp>
        <p:nvCxnSpPr>
          <p:cNvPr id="490" name="Google Shape;490;p60"/>
          <p:cNvCxnSpPr/>
          <p:nvPr/>
        </p:nvCxnSpPr>
        <p:spPr>
          <a:xfrm flipH="1">
            <a:off x="5762662" y="2428875"/>
            <a:ext cx="3919500" cy="873000"/>
          </a:xfrm>
          <a:prstGeom prst="straightConnector1">
            <a:avLst/>
          </a:prstGeom>
          <a:noFill/>
          <a:ln w="28575" cap="flat" cmpd="sng">
            <a:solidFill>
              <a:srgbClr val="FFC000"/>
            </a:solidFill>
            <a:prstDash val="solid"/>
            <a:miter lim="800000"/>
            <a:headEnd type="none" w="med" len="med"/>
            <a:tailEnd type="triangle" w="med" len="med"/>
          </a:ln>
        </p:spPr>
      </p:cxnSp>
      <p:sp>
        <p:nvSpPr>
          <p:cNvPr id="491" name="Google Shape;491;p60"/>
          <p:cNvSpPr txBox="1"/>
          <p:nvPr/>
        </p:nvSpPr>
        <p:spPr>
          <a:xfrm>
            <a:off x="9502775" y="3535362"/>
            <a:ext cx="24336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fr-FR" sz="1800" b="0" i="1" u="none">
                <a:solidFill>
                  <a:srgbClr val="000000"/>
                </a:solidFill>
                <a:latin typeface="Calibri"/>
                <a:ea typeface="Calibri"/>
                <a:cs typeface="Calibri"/>
                <a:sym typeface="Calibri"/>
              </a:rPr>
              <a:t>Biochar</a:t>
            </a:r>
            <a:endParaRPr/>
          </a:p>
        </p:txBody>
      </p:sp>
      <p:pic>
        <p:nvPicPr>
          <p:cNvPr id="492" name="Google Shape;492;p60"/>
          <p:cNvPicPr preferRelativeResize="0"/>
          <p:nvPr/>
        </p:nvPicPr>
        <p:blipFill rotWithShape="1">
          <a:blip r:embed="rId9">
            <a:alphaModFix/>
          </a:blip>
          <a:srcRect/>
          <a:stretch/>
        </p:blipFill>
        <p:spPr>
          <a:xfrm>
            <a:off x="9652000" y="82550"/>
            <a:ext cx="2386012" cy="1789112"/>
          </a:xfrm>
          <a:prstGeom prst="rect">
            <a:avLst/>
          </a:prstGeom>
          <a:noFill/>
          <a:ln>
            <a:noFill/>
          </a:ln>
        </p:spPr>
      </p:pic>
      <p:sp>
        <p:nvSpPr>
          <p:cNvPr id="493" name="Google Shape;493;p60"/>
          <p:cNvSpPr txBox="1"/>
          <p:nvPr/>
        </p:nvSpPr>
        <p:spPr>
          <a:xfrm>
            <a:off x="9523412" y="1854200"/>
            <a:ext cx="24336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fr-FR" sz="1800" b="0" i="1" u="none">
                <a:solidFill>
                  <a:srgbClr val="000000"/>
                </a:solidFill>
                <a:latin typeface="Calibri"/>
                <a:ea typeface="Calibri"/>
                <a:cs typeface="Calibri"/>
                <a:sym typeface="Calibri"/>
              </a:rPr>
              <a:t>Reforestation</a:t>
            </a:r>
            <a:endParaRPr/>
          </a:p>
        </p:txBody>
      </p:sp>
      <p:cxnSp>
        <p:nvCxnSpPr>
          <p:cNvPr id="494" name="Google Shape;494;p60"/>
          <p:cNvCxnSpPr/>
          <p:nvPr/>
        </p:nvCxnSpPr>
        <p:spPr>
          <a:xfrm flipH="1">
            <a:off x="4319462" y="909637"/>
            <a:ext cx="5223000" cy="1865400"/>
          </a:xfrm>
          <a:prstGeom prst="straightConnector1">
            <a:avLst/>
          </a:prstGeom>
          <a:noFill/>
          <a:ln w="28575" cap="flat" cmpd="sng">
            <a:solidFill>
              <a:srgbClr val="FFC000"/>
            </a:solidFill>
            <a:prstDash val="solid"/>
            <a:miter lim="800000"/>
            <a:headEnd type="none" w="med" len="med"/>
            <a:tailEnd type="triangle" w="med" len="med"/>
          </a:ln>
        </p:spPr>
      </p:cxnSp>
      <p:sp>
        <p:nvSpPr>
          <p:cNvPr id="495" name="Google Shape;495;p60"/>
          <p:cNvSpPr txBox="1"/>
          <p:nvPr/>
        </p:nvSpPr>
        <p:spPr>
          <a:xfrm>
            <a:off x="587375" y="6378575"/>
            <a:ext cx="7635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fr-FR" sz="1800" b="0" i="1" u="none">
                <a:solidFill>
                  <a:srgbClr val="000000"/>
                </a:solidFill>
                <a:latin typeface="Calibri"/>
                <a:ea typeface="Calibri"/>
                <a:cs typeface="Calibri"/>
                <a:sym typeface="Calibri"/>
              </a:rPr>
              <a:t>BECCS</a:t>
            </a:r>
            <a:endParaRPr/>
          </a:p>
        </p:txBody>
      </p:sp>
      <p:grpSp>
        <p:nvGrpSpPr>
          <p:cNvPr id="496" name="Google Shape;496;p60"/>
          <p:cNvGrpSpPr/>
          <p:nvPr/>
        </p:nvGrpSpPr>
        <p:grpSpPr>
          <a:xfrm>
            <a:off x="5078459" y="4680130"/>
            <a:ext cx="519004" cy="487319"/>
            <a:chOff x="5077723" y="4679213"/>
            <a:chExt cx="520200" cy="488100"/>
          </a:xfrm>
        </p:grpSpPr>
        <p:cxnSp>
          <p:nvCxnSpPr>
            <p:cNvPr id="497" name="Google Shape;497;p60"/>
            <p:cNvCxnSpPr/>
            <p:nvPr/>
          </p:nvCxnSpPr>
          <p:spPr>
            <a:xfrm rot="10800000" flipH="1">
              <a:off x="5106987" y="4683113"/>
              <a:ext cx="431700" cy="484200"/>
            </a:xfrm>
            <a:prstGeom prst="straightConnector1">
              <a:avLst/>
            </a:prstGeom>
            <a:noFill/>
            <a:ln w="38100" cap="flat" cmpd="sng">
              <a:solidFill>
                <a:srgbClr val="FF0000"/>
              </a:solidFill>
              <a:prstDash val="solid"/>
              <a:miter lim="800000"/>
              <a:headEnd type="none" w="med" len="med"/>
              <a:tailEnd type="none" w="med" len="med"/>
            </a:ln>
          </p:spPr>
        </p:cxnSp>
        <p:cxnSp>
          <p:nvCxnSpPr>
            <p:cNvPr id="498" name="Google Shape;498;p60"/>
            <p:cNvCxnSpPr/>
            <p:nvPr/>
          </p:nvCxnSpPr>
          <p:spPr>
            <a:xfrm rot="10800000">
              <a:off x="5077723" y="4679213"/>
              <a:ext cx="520200" cy="488100"/>
            </a:xfrm>
            <a:prstGeom prst="straightConnector1">
              <a:avLst/>
            </a:prstGeom>
            <a:noFill/>
            <a:ln w="38100" cap="flat" cmpd="sng">
              <a:solidFill>
                <a:srgbClr val="FF0000"/>
              </a:solidFill>
              <a:prstDash val="solid"/>
              <a:miter lim="800000"/>
              <a:headEnd type="none" w="med" len="med"/>
              <a:tailEnd type="none" w="med" len="med"/>
            </a:ln>
          </p:spPr>
        </p:cxnSp>
      </p:grpSp>
      <p:grpSp>
        <p:nvGrpSpPr>
          <p:cNvPr id="499" name="Google Shape;499;p60"/>
          <p:cNvGrpSpPr/>
          <p:nvPr/>
        </p:nvGrpSpPr>
        <p:grpSpPr>
          <a:xfrm>
            <a:off x="4319878" y="4146730"/>
            <a:ext cx="520616" cy="487319"/>
            <a:chOff x="5077723" y="4679213"/>
            <a:chExt cx="520200" cy="488100"/>
          </a:xfrm>
        </p:grpSpPr>
        <p:cxnSp>
          <p:nvCxnSpPr>
            <p:cNvPr id="500" name="Google Shape;500;p60"/>
            <p:cNvCxnSpPr/>
            <p:nvPr/>
          </p:nvCxnSpPr>
          <p:spPr>
            <a:xfrm rot="10800000" flipH="1">
              <a:off x="5106987" y="4683113"/>
              <a:ext cx="431700" cy="484200"/>
            </a:xfrm>
            <a:prstGeom prst="straightConnector1">
              <a:avLst/>
            </a:prstGeom>
            <a:noFill/>
            <a:ln w="38100" cap="flat" cmpd="sng">
              <a:solidFill>
                <a:srgbClr val="FF0000"/>
              </a:solidFill>
              <a:prstDash val="solid"/>
              <a:miter lim="800000"/>
              <a:headEnd type="none" w="med" len="med"/>
              <a:tailEnd type="none" w="med" len="med"/>
            </a:ln>
          </p:spPr>
        </p:cxnSp>
        <p:cxnSp>
          <p:nvCxnSpPr>
            <p:cNvPr id="501" name="Google Shape;501;p60"/>
            <p:cNvCxnSpPr/>
            <p:nvPr/>
          </p:nvCxnSpPr>
          <p:spPr>
            <a:xfrm rot="10800000">
              <a:off x="5077723" y="4679213"/>
              <a:ext cx="520200" cy="488100"/>
            </a:xfrm>
            <a:prstGeom prst="straightConnector1">
              <a:avLst/>
            </a:prstGeom>
            <a:noFill/>
            <a:ln w="38100" cap="flat" cmpd="sng">
              <a:solidFill>
                <a:srgbClr val="FF0000"/>
              </a:solidFill>
              <a:prstDash val="solid"/>
              <a:miter lim="800000"/>
              <a:headEnd type="none" w="med" len="med"/>
              <a:tailEnd type="none" w="med" len="med"/>
            </a:ln>
          </p:spPr>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pSp>
        <p:nvGrpSpPr>
          <p:cNvPr id="507" name="Google Shape;507;p61"/>
          <p:cNvGrpSpPr/>
          <p:nvPr/>
        </p:nvGrpSpPr>
        <p:grpSpPr>
          <a:xfrm>
            <a:off x="5307980" y="894081"/>
            <a:ext cx="6384256" cy="5261392"/>
            <a:chOff x="2011359" y="840259"/>
            <a:chExt cx="7886404" cy="5690869"/>
          </a:xfrm>
        </p:grpSpPr>
        <p:pic>
          <p:nvPicPr>
            <p:cNvPr id="508" name="Google Shape;508;p61"/>
            <p:cNvPicPr preferRelativeResize="0"/>
            <p:nvPr/>
          </p:nvPicPr>
          <p:blipFill rotWithShape="1">
            <a:blip r:embed="rId3">
              <a:alphaModFix/>
            </a:blip>
            <a:srcRect/>
            <a:stretch/>
          </p:blipFill>
          <p:spPr>
            <a:xfrm>
              <a:off x="2011359" y="840259"/>
              <a:ext cx="7886404" cy="5690869"/>
            </a:xfrm>
            <a:prstGeom prst="rect">
              <a:avLst/>
            </a:prstGeom>
            <a:noFill/>
            <a:ln>
              <a:noFill/>
            </a:ln>
          </p:spPr>
        </p:pic>
        <p:sp>
          <p:nvSpPr>
            <p:cNvPr id="509" name="Google Shape;509;p61"/>
            <p:cNvSpPr/>
            <p:nvPr/>
          </p:nvSpPr>
          <p:spPr>
            <a:xfrm>
              <a:off x="5548184" y="840259"/>
              <a:ext cx="3002692" cy="260727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10" name="Google Shape;510;p61"/>
          <p:cNvSpPr txBox="1"/>
          <p:nvPr/>
        </p:nvSpPr>
        <p:spPr>
          <a:xfrm>
            <a:off x="3534414" y="188919"/>
            <a:ext cx="551336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Les problèmes potentiels des BECCS</a:t>
            </a:r>
            <a:endParaRPr sz="2800" b="1">
              <a:solidFill>
                <a:schemeClr val="dk1"/>
              </a:solidFill>
              <a:latin typeface="Calibri"/>
              <a:ea typeface="Calibri"/>
              <a:cs typeface="Calibri"/>
              <a:sym typeface="Calibri"/>
            </a:endParaRPr>
          </a:p>
        </p:txBody>
      </p:sp>
      <p:sp>
        <p:nvSpPr>
          <p:cNvPr id="511" name="Google Shape;511;p61"/>
          <p:cNvSpPr txBox="1"/>
          <p:nvPr/>
        </p:nvSpPr>
        <p:spPr>
          <a:xfrm>
            <a:off x="198577" y="1067680"/>
            <a:ext cx="5302301" cy="39703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Compétition avec l’alimentation</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Déforestation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Réduction biodiversité</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Forts besoins en eau et intrants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Emissions potentiellement non négatives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Fuites de 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lors de l’injection ou sur le long terme</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Zones de stockage insuffisantes si déploiement à grande échelle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Pas matures--&gt;imprudent de compter dessus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61"/>
          <p:cNvSpPr txBox="1"/>
          <p:nvPr/>
        </p:nvSpPr>
        <p:spPr>
          <a:xfrm>
            <a:off x="4915275" y="894050"/>
            <a:ext cx="73824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Emission CO</a:t>
            </a:r>
            <a:r>
              <a:rPr lang="fr-FR" sz="1800" i="1" baseline="-25000">
                <a:solidFill>
                  <a:schemeClr val="dk1"/>
                </a:solidFill>
                <a:latin typeface="Calibri"/>
                <a:ea typeface="Calibri"/>
                <a:cs typeface="Calibri"/>
                <a:sym typeface="Calibri"/>
              </a:rPr>
              <a:t>2</a:t>
            </a:r>
            <a:r>
              <a:rPr lang="fr-FR" sz="1800" i="1">
                <a:solidFill>
                  <a:schemeClr val="dk1"/>
                </a:solidFill>
                <a:latin typeface="Calibri"/>
                <a:ea typeface="Calibri"/>
                <a:cs typeface="Calibri"/>
                <a:sym typeface="Calibri"/>
              </a:rPr>
              <a:t> par kWh produit pour différentes technologies, incluant tout le cycle de vie, et les changements d’affectation des sols. Projections pour 2050 suivant un scénario 2°C.</a:t>
            </a:r>
            <a:endParaRPr sz="1800" i="1">
              <a:solidFill>
                <a:schemeClr val="dk1"/>
              </a:solidFill>
              <a:latin typeface="Calibri"/>
              <a:ea typeface="Calibri"/>
              <a:cs typeface="Calibri"/>
              <a:sym typeface="Calibri"/>
            </a:endParaRPr>
          </a:p>
        </p:txBody>
      </p:sp>
      <p:sp>
        <p:nvSpPr>
          <p:cNvPr id="513" name="Google Shape;513;p61"/>
          <p:cNvSpPr txBox="1"/>
          <p:nvPr/>
        </p:nvSpPr>
        <p:spPr>
          <a:xfrm>
            <a:off x="9047783" y="1998971"/>
            <a:ext cx="284456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CSP : solaire à concentration</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PV : photovoltaïque</a:t>
            </a:r>
            <a:endParaRPr sz="1800">
              <a:solidFill>
                <a:schemeClr val="dk1"/>
              </a:solidFill>
              <a:latin typeface="Calibri"/>
              <a:ea typeface="Calibri"/>
              <a:cs typeface="Calibri"/>
              <a:sym typeface="Calibri"/>
            </a:endParaRPr>
          </a:p>
        </p:txBody>
      </p:sp>
      <p:sp>
        <p:nvSpPr>
          <p:cNvPr id="514" name="Google Shape;514;p61"/>
          <p:cNvSpPr/>
          <p:nvPr/>
        </p:nvSpPr>
        <p:spPr>
          <a:xfrm rot="-2392086">
            <a:off x="7081025" y="5452946"/>
            <a:ext cx="613317" cy="446049"/>
          </a:xfrm>
          <a:prstGeom prst="ellipse">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15" name="Google Shape;515;p61"/>
          <p:cNvCxnSpPr/>
          <p:nvPr/>
        </p:nvCxnSpPr>
        <p:spPr>
          <a:xfrm>
            <a:off x="4159405" y="2932771"/>
            <a:ext cx="3228278" cy="735980"/>
          </a:xfrm>
          <a:prstGeom prst="straightConnector1">
            <a:avLst/>
          </a:prstGeom>
          <a:noFill/>
          <a:ln w="19050" cap="flat" cmpd="sng">
            <a:solidFill>
              <a:srgbClr val="FF0000"/>
            </a:solidFill>
            <a:prstDash val="solid"/>
            <a:miter lim="800000"/>
            <a:headEnd type="none" w="sm" len="sm"/>
            <a:tailEnd type="triangle" w="med" len="med"/>
          </a:ln>
        </p:spPr>
      </p:cxnSp>
      <p:sp>
        <p:nvSpPr>
          <p:cNvPr id="516" name="Google Shape;516;p61"/>
          <p:cNvSpPr txBox="1"/>
          <p:nvPr/>
        </p:nvSpPr>
        <p:spPr>
          <a:xfrm>
            <a:off x="5966568" y="6337848"/>
            <a:ext cx="592577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i="1">
                <a:solidFill>
                  <a:schemeClr val="dk1"/>
                </a:solidFill>
                <a:latin typeface="Calibri"/>
                <a:ea typeface="Calibri"/>
                <a:cs typeface="Calibri"/>
                <a:sym typeface="Calibri"/>
              </a:rPr>
              <a:t>Understanding future emissions from low-carbon power systems by integration of life-cycle assessment and integrated energy modelling</a:t>
            </a:r>
            <a:r>
              <a:rPr lang="fr-FR" sz="1200">
                <a:solidFill>
                  <a:schemeClr val="dk1"/>
                </a:solidFill>
                <a:latin typeface="Calibri"/>
                <a:ea typeface="Calibri"/>
                <a:cs typeface="Calibri"/>
                <a:sym typeface="Calibri"/>
              </a:rPr>
              <a:t>, M. Pehl et al., Nature Energy 2, 939 (2017)</a:t>
            </a:r>
            <a:endParaRPr sz="1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522" name="Google Shape;522;p62"/>
          <p:cNvGrpSpPr/>
          <p:nvPr/>
        </p:nvGrpSpPr>
        <p:grpSpPr>
          <a:xfrm>
            <a:off x="535204" y="870394"/>
            <a:ext cx="11355483" cy="4905829"/>
            <a:chOff x="695843" y="1735364"/>
            <a:chExt cx="11355483" cy="4905829"/>
          </a:xfrm>
        </p:grpSpPr>
        <p:pic>
          <p:nvPicPr>
            <p:cNvPr id="523" name="Google Shape;523;p62"/>
            <p:cNvPicPr preferRelativeResize="0"/>
            <p:nvPr/>
          </p:nvPicPr>
          <p:blipFill rotWithShape="1">
            <a:blip r:embed="rId3">
              <a:alphaModFix/>
            </a:blip>
            <a:srcRect/>
            <a:stretch/>
          </p:blipFill>
          <p:spPr>
            <a:xfrm>
              <a:off x="695843" y="5180693"/>
              <a:ext cx="11322827" cy="1460500"/>
            </a:xfrm>
            <a:prstGeom prst="rect">
              <a:avLst/>
            </a:prstGeom>
            <a:noFill/>
            <a:ln>
              <a:noFill/>
            </a:ln>
          </p:spPr>
        </p:pic>
        <p:pic>
          <p:nvPicPr>
            <p:cNvPr id="524" name="Google Shape;524;p62"/>
            <p:cNvPicPr preferRelativeResize="0"/>
            <p:nvPr/>
          </p:nvPicPr>
          <p:blipFill rotWithShape="1">
            <a:blip r:embed="rId4">
              <a:alphaModFix/>
            </a:blip>
            <a:srcRect/>
            <a:stretch/>
          </p:blipFill>
          <p:spPr>
            <a:xfrm>
              <a:off x="728500" y="1735364"/>
              <a:ext cx="11322826" cy="3429000"/>
            </a:xfrm>
            <a:prstGeom prst="rect">
              <a:avLst/>
            </a:prstGeom>
            <a:noFill/>
            <a:ln>
              <a:noFill/>
            </a:ln>
          </p:spPr>
        </p:pic>
      </p:grpSp>
      <p:pic>
        <p:nvPicPr>
          <p:cNvPr id="525" name="Google Shape;525;p62"/>
          <p:cNvPicPr preferRelativeResize="0"/>
          <p:nvPr/>
        </p:nvPicPr>
        <p:blipFill rotWithShape="1">
          <a:blip r:embed="rId5">
            <a:alphaModFix/>
          </a:blip>
          <a:srcRect/>
          <a:stretch/>
        </p:blipFill>
        <p:spPr>
          <a:xfrm>
            <a:off x="517086" y="523865"/>
            <a:ext cx="11373603" cy="330200"/>
          </a:xfrm>
          <a:prstGeom prst="rect">
            <a:avLst/>
          </a:prstGeom>
          <a:noFill/>
          <a:ln>
            <a:noFill/>
          </a:ln>
        </p:spPr>
      </p:pic>
      <p:sp>
        <p:nvSpPr>
          <p:cNvPr id="526" name="Google Shape;526;p62"/>
          <p:cNvSpPr/>
          <p:nvPr/>
        </p:nvSpPr>
        <p:spPr>
          <a:xfrm>
            <a:off x="4942700" y="1163820"/>
            <a:ext cx="976200" cy="2325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62"/>
          <p:cNvSpPr/>
          <p:nvPr/>
        </p:nvSpPr>
        <p:spPr>
          <a:xfrm>
            <a:off x="10482643" y="1144179"/>
            <a:ext cx="1000800" cy="2718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62"/>
          <p:cNvSpPr txBox="1"/>
          <p:nvPr/>
        </p:nvSpPr>
        <p:spPr>
          <a:xfrm>
            <a:off x="7570646" y="6012125"/>
            <a:ext cx="20592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Croissance énergétique</a:t>
            </a:r>
            <a:endParaRPr sz="1800" b="1">
              <a:solidFill>
                <a:srgbClr val="FFC000"/>
              </a:solidFill>
              <a:latin typeface="Calibri"/>
              <a:ea typeface="Calibri"/>
              <a:cs typeface="Calibri"/>
              <a:sym typeface="Calibri"/>
            </a:endParaRPr>
          </a:p>
        </p:txBody>
      </p:sp>
      <p:sp>
        <p:nvSpPr>
          <p:cNvPr id="529" name="Google Shape;529;p62"/>
          <p:cNvSpPr txBox="1"/>
          <p:nvPr/>
        </p:nvSpPr>
        <p:spPr>
          <a:xfrm>
            <a:off x="3296902" y="-15650"/>
            <a:ext cx="66843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Retour sur les scénarios “1.5°C”: les chiffres</a:t>
            </a:r>
            <a:endParaRPr sz="2800" b="1">
              <a:solidFill>
                <a:schemeClr val="dk1"/>
              </a:solidFill>
              <a:latin typeface="Calibri"/>
              <a:ea typeface="Calibri"/>
              <a:cs typeface="Calibri"/>
              <a:sym typeface="Calibri"/>
            </a:endParaRPr>
          </a:p>
        </p:txBody>
      </p:sp>
      <p:cxnSp>
        <p:nvCxnSpPr>
          <p:cNvPr id="530" name="Google Shape;530;p62"/>
          <p:cNvCxnSpPr>
            <a:stCxn id="531" idx="0"/>
            <a:endCxn id="526" idx="1"/>
          </p:cNvCxnSpPr>
          <p:nvPr/>
        </p:nvCxnSpPr>
        <p:spPr>
          <a:xfrm rot="10800000" flipH="1">
            <a:off x="3244677" y="1279933"/>
            <a:ext cx="1698000" cy="4732200"/>
          </a:xfrm>
          <a:prstGeom prst="straightConnector1">
            <a:avLst/>
          </a:prstGeom>
          <a:noFill/>
          <a:ln w="19050" cap="flat" cmpd="sng">
            <a:solidFill>
              <a:srgbClr val="FFC000"/>
            </a:solidFill>
            <a:prstDash val="solid"/>
            <a:miter lim="800000"/>
            <a:headEnd type="none" w="sm" len="sm"/>
            <a:tailEnd type="triangle" w="med" len="med"/>
          </a:ln>
        </p:spPr>
      </p:cxnSp>
      <p:sp>
        <p:nvSpPr>
          <p:cNvPr id="531" name="Google Shape;531;p62"/>
          <p:cNvSpPr txBox="1"/>
          <p:nvPr/>
        </p:nvSpPr>
        <p:spPr>
          <a:xfrm>
            <a:off x="2450727" y="6012133"/>
            <a:ext cx="15879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rgbClr val="FFC000"/>
                </a:solidFill>
                <a:latin typeface="Calibri"/>
                <a:ea typeface="Calibri"/>
                <a:cs typeface="Calibri"/>
                <a:sym typeface="Calibri"/>
              </a:rPr>
              <a:t>Décroissance énergétique</a:t>
            </a:r>
            <a:endParaRPr sz="1800" b="1">
              <a:solidFill>
                <a:srgbClr val="FFC000"/>
              </a:solidFill>
              <a:latin typeface="Calibri"/>
              <a:ea typeface="Calibri"/>
              <a:cs typeface="Calibri"/>
              <a:sym typeface="Calibri"/>
            </a:endParaRPr>
          </a:p>
        </p:txBody>
      </p:sp>
      <p:cxnSp>
        <p:nvCxnSpPr>
          <p:cNvPr id="532" name="Google Shape;532;p62"/>
          <p:cNvCxnSpPr/>
          <p:nvPr/>
        </p:nvCxnSpPr>
        <p:spPr>
          <a:xfrm rot="10800000" flipH="1">
            <a:off x="8901075" y="1538825"/>
            <a:ext cx="1563000" cy="4473300"/>
          </a:xfrm>
          <a:prstGeom prst="straightConnector1">
            <a:avLst/>
          </a:prstGeom>
          <a:noFill/>
          <a:ln w="19050" cap="flat" cmpd="sng">
            <a:solidFill>
              <a:srgbClr val="FFC000"/>
            </a:solidFill>
            <a:prstDash val="solid"/>
            <a:miter lim="800000"/>
            <a:headEnd type="none" w="sm" len="sm"/>
            <a:tailEnd type="triangle" w="med" len="med"/>
          </a:ln>
        </p:spPr>
      </p:cxnSp>
      <p:sp>
        <p:nvSpPr>
          <p:cNvPr id="533" name="Google Shape;533;p62"/>
          <p:cNvSpPr/>
          <p:nvPr/>
        </p:nvSpPr>
        <p:spPr>
          <a:xfrm>
            <a:off x="535200" y="854075"/>
            <a:ext cx="1664100" cy="3303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62"/>
          <p:cNvSpPr/>
          <p:nvPr/>
        </p:nvSpPr>
        <p:spPr>
          <a:xfrm>
            <a:off x="4942700" y="4652870"/>
            <a:ext cx="976200" cy="2325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62"/>
          <p:cNvSpPr/>
          <p:nvPr/>
        </p:nvSpPr>
        <p:spPr>
          <a:xfrm>
            <a:off x="1662175" y="4652875"/>
            <a:ext cx="654000" cy="2325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pSp>
        <p:nvGrpSpPr>
          <p:cNvPr id="541" name="Google Shape;541;p63"/>
          <p:cNvGrpSpPr/>
          <p:nvPr/>
        </p:nvGrpSpPr>
        <p:grpSpPr>
          <a:xfrm>
            <a:off x="535204" y="870394"/>
            <a:ext cx="11355483" cy="4905829"/>
            <a:chOff x="695843" y="1735364"/>
            <a:chExt cx="11355483" cy="4905829"/>
          </a:xfrm>
        </p:grpSpPr>
        <p:pic>
          <p:nvPicPr>
            <p:cNvPr id="542" name="Google Shape;542;p63"/>
            <p:cNvPicPr preferRelativeResize="0"/>
            <p:nvPr/>
          </p:nvPicPr>
          <p:blipFill rotWithShape="1">
            <a:blip r:embed="rId3">
              <a:alphaModFix/>
            </a:blip>
            <a:srcRect/>
            <a:stretch/>
          </p:blipFill>
          <p:spPr>
            <a:xfrm>
              <a:off x="695843" y="5180693"/>
              <a:ext cx="11322827" cy="1460500"/>
            </a:xfrm>
            <a:prstGeom prst="rect">
              <a:avLst/>
            </a:prstGeom>
            <a:noFill/>
            <a:ln>
              <a:noFill/>
            </a:ln>
          </p:spPr>
        </p:pic>
        <p:pic>
          <p:nvPicPr>
            <p:cNvPr id="543" name="Google Shape;543;p63"/>
            <p:cNvPicPr preferRelativeResize="0"/>
            <p:nvPr/>
          </p:nvPicPr>
          <p:blipFill rotWithShape="1">
            <a:blip r:embed="rId4">
              <a:alphaModFix/>
            </a:blip>
            <a:srcRect/>
            <a:stretch/>
          </p:blipFill>
          <p:spPr>
            <a:xfrm>
              <a:off x="728500" y="1735364"/>
              <a:ext cx="11322826" cy="3429000"/>
            </a:xfrm>
            <a:prstGeom prst="rect">
              <a:avLst/>
            </a:prstGeom>
            <a:noFill/>
            <a:ln>
              <a:noFill/>
            </a:ln>
          </p:spPr>
        </p:pic>
      </p:grpSp>
      <p:pic>
        <p:nvPicPr>
          <p:cNvPr id="544" name="Google Shape;544;p63"/>
          <p:cNvPicPr preferRelativeResize="0"/>
          <p:nvPr/>
        </p:nvPicPr>
        <p:blipFill rotWithShape="1">
          <a:blip r:embed="rId5">
            <a:alphaModFix/>
          </a:blip>
          <a:srcRect/>
          <a:stretch/>
        </p:blipFill>
        <p:spPr>
          <a:xfrm>
            <a:off x="517086" y="523865"/>
            <a:ext cx="11373603" cy="330200"/>
          </a:xfrm>
          <a:prstGeom prst="rect">
            <a:avLst/>
          </a:prstGeom>
          <a:noFill/>
          <a:ln>
            <a:noFill/>
          </a:ln>
        </p:spPr>
      </p:pic>
      <p:sp>
        <p:nvSpPr>
          <p:cNvPr id="545" name="Google Shape;545;p63"/>
          <p:cNvSpPr/>
          <p:nvPr/>
        </p:nvSpPr>
        <p:spPr>
          <a:xfrm>
            <a:off x="4942675" y="2009675"/>
            <a:ext cx="1095600" cy="646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63"/>
          <p:cNvSpPr/>
          <p:nvPr/>
        </p:nvSpPr>
        <p:spPr>
          <a:xfrm>
            <a:off x="10464075" y="2009671"/>
            <a:ext cx="987600" cy="579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47" name="Google Shape;547;p63"/>
          <p:cNvCxnSpPr>
            <a:stCxn id="548" idx="0"/>
          </p:cNvCxnSpPr>
          <p:nvPr/>
        </p:nvCxnSpPr>
        <p:spPr>
          <a:xfrm rot="10800000">
            <a:off x="5830100" y="2766125"/>
            <a:ext cx="1942500" cy="3246000"/>
          </a:xfrm>
          <a:prstGeom prst="straightConnector1">
            <a:avLst/>
          </a:prstGeom>
          <a:noFill/>
          <a:ln w="19050" cap="flat" cmpd="sng">
            <a:solidFill>
              <a:srgbClr val="FFC000"/>
            </a:solidFill>
            <a:prstDash val="solid"/>
            <a:miter lim="800000"/>
            <a:headEnd type="none" w="sm" len="sm"/>
            <a:tailEnd type="triangle" w="med" len="med"/>
          </a:ln>
        </p:spPr>
      </p:cxnSp>
      <p:sp>
        <p:nvSpPr>
          <p:cNvPr id="548" name="Google Shape;548;p63"/>
          <p:cNvSpPr txBox="1"/>
          <p:nvPr/>
        </p:nvSpPr>
        <p:spPr>
          <a:xfrm>
            <a:off x="6434300" y="6012125"/>
            <a:ext cx="26766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Fermeture très rapide des centrales à charbon</a:t>
            </a:r>
            <a:endParaRPr sz="1800" b="1">
              <a:solidFill>
                <a:srgbClr val="FFC000"/>
              </a:solidFill>
              <a:latin typeface="Calibri"/>
              <a:ea typeface="Calibri"/>
              <a:cs typeface="Calibri"/>
              <a:sym typeface="Calibri"/>
            </a:endParaRPr>
          </a:p>
        </p:txBody>
      </p:sp>
      <p:cxnSp>
        <p:nvCxnSpPr>
          <p:cNvPr id="549" name="Google Shape;549;p63"/>
          <p:cNvCxnSpPr/>
          <p:nvPr/>
        </p:nvCxnSpPr>
        <p:spPr>
          <a:xfrm rot="10800000" flipH="1">
            <a:off x="8901075" y="2688125"/>
            <a:ext cx="1652700" cy="3324000"/>
          </a:xfrm>
          <a:prstGeom prst="straightConnector1">
            <a:avLst/>
          </a:prstGeom>
          <a:noFill/>
          <a:ln w="19050" cap="flat" cmpd="sng">
            <a:solidFill>
              <a:srgbClr val="FFC000"/>
            </a:solidFill>
            <a:prstDash val="solid"/>
            <a:miter lim="800000"/>
            <a:headEnd type="none" w="sm" len="sm"/>
            <a:tailEnd type="triangle" w="med" len="med"/>
          </a:ln>
        </p:spPr>
      </p:cxnSp>
      <p:sp>
        <p:nvSpPr>
          <p:cNvPr id="550" name="Google Shape;550;p63"/>
          <p:cNvSpPr/>
          <p:nvPr/>
        </p:nvSpPr>
        <p:spPr>
          <a:xfrm>
            <a:off x="516900" y="2009675"/>
            <a:ext cx="1942500" cy="3303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63"/>
          <p:cNvSpPr txBox="1"/>
          <p:nvPr/>
        </p:nvSpPr>
        <p:spPr>
          <a:xfrm>
            <a:off x="3296902" y="-15650"/>
            <a:ext cx="66843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Retour sur les scénarios “1.5°C”: les chiffres</a:t>
            </a:r>
            <a:endParaRPr sz="2800" b="1">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grpSp>
        <p:nvGrpSpPr>
          <p:cNvPr id="557" name="Google Shape;557;p64"/>
          <p:cNvGrpSpPr/>
          <p:nvPr/>
        </p:nvGrpSpPr>
        <p:grpSpPr>
          <a:xfrm>
            <a:off x="535204" y="870394"/>
            <a:ext cx="11355483" cy="4905829"/>
            <a:chOff x="695843" y="1735364"/>
            <a:chExt cx="11355483" cy="4905829"/>
          </a:xfrm>
        </p:grpSpPr>
        <p:pic>
          <p:nvPicPr>
            <p:cNvPr id="558" name="Google Shape;558;p64"/>
            <p:cNvPicPr preferRelativeResize="0"/>
            <p:nvPr/>
          </p:nvPicPr>
          <p:blipFill rotWithShape="1">
            <a:blip r:embed="rId3">
              <a:alphaModFix/>
            </a:blip>
            <a:srcRect/>
            <a:stretch/>
          </p:blipFill>
          <p:spPr>
            <a:xfrm>
              <a:off x="695843" y="5180693"/>
              <a:ext cx="11322827" cy="1460500"/>
            </a:xfrm>
            <a:prstGeom prst="rect">
              <a:avLst/>
            </a:prstGeom>
            <a:noFill/>
            <a:ln>
              <a:noFill/>
            </a:ln>
          </p:spPr>
        </p:pic>
        <p:pic>
          <p:nvPicPr>
            <p:cNvPr id="559" name="Google Shape;559;p64"/>
            <p:cNvPicPr preferRelativeResize="0"/>
            <p:nvPr/>
          </p:nvPicPr>
          <p:blipFill rotWithShape="1">
            <a:blip r:embed="rId4">
              <a:alphaModFix/>
            </a:blip>
            <a:srcRect/>
            <a:stretch/>
          </p:blipFill>
          <p:spPr>
            <a:xfrm>
              <a:off x="728500" y="1735364"/>
              <a:ext cx="11322826" cy="3429000"/>
            </a:xfrm>
            <a:prstGeom prst="rect">
              <a:avLst/>
            </a:prstGeom>
            <a:noFill/>
            <a:ln>
              <a:noFill/>
            </a:ln>
          </p:spPr>
        </p:pic>
      </p:grpSp>
      <p:pic>
        <p:nvPicPr>
          <p:cNvPr id="560" name="Google Shape;560;p64"/>
          <p:cNvPicPr preferRelativeResize="0"/>
          <p:nvPr/>
        </p:nvPicPr>
        <p:blipFill rotWithShape="1">
          <a:blip r:embed="rId5">
            <a:alphaModFix/>
          </a:blip>
          <a:srcRect/>
          <a:stretch/>
        </p:blipFill>
        <p:spPr>
          <a:xfrm>
            <a:off x="517086" y="523865"/>
            <a:ext cx="11373603" cy="330200"/>
          </a:xfrm>
          <a:prstGeom prst="rect">
            <a:avLst/>
          </a:prstGeom>
          <a:noFill/>
          <a:ln>
            <a:noFill/>
          </a:ln>
        </p:spPr>
      </p:pic>
      <p:sp>
        <p:nvSpPr>
          <p:cNvPr id="561" name="Google Shape;561;p64"/>
          <p:cNvSpPr/>
          <p:nvPr/>
        </p:nvSpPr>
        <p:spPr>
          <a:xfrm>
            <a:off x="4968700" y="2589575"/>
            <a:ext cx="1095600" cy="646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62" name="Google Shape;562;p64"/>
          <p:cNvCxnSpPr/>
          <p:nvPr/>
        </p:nvCxnSpPr>
        <p:spPr>
          <a:xfrm rot="10800000" flipH="1">
            <a:off x="2732800" y="3266375"/>
            <a:ext cx="2108100" cy="2469000"/>
          </a:xfrm>
          <a:prstGeom prst="straightConnector1">
            <a:avLst/>
          </a:prstGeom>
          <a:noFill/>
          <a:ln w="19050" cap="flat" cmpd="sng">
            <a:solidFill>
              <a:srgbClr val="FFC000"/>
            </a:solidFill>
            <a:prstDash val="solid"/>
            <a:miter lim="800000"/>
            <a:headEnd type="none" w="sm" len="sm"/>
            <a:tailEnd type="triangle" w="med" len="med"/>
          </a:ln>
        </p:spPr>
      </p:cxnSp>
      <p:sp>
        <p:nvSpPr>
          <p:cNvPr id="563" name="Google Shape;563;p64"/>
          <p:cNvSpPr txBox="1"/>
          <p:nvPr/>
        </p:nvSpPr>
        <p:spPr>
          <a:xfrm>
            <a:off x="864625" y="5823275"/>
            <a:ext cx="26766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Sortie hyper-rapide des énergies fossiles</a:t>
            </a:r>
            <a:endParaRPr sz="1800" b="1">
              <a:solidFill>
                <a:srgbClr val="FFC000"/>
              </a:solidFill>
              <a:latin typeface="Calibri"/>
              <a:ea typeface="Calibri"/>
              <a:cs typeface="Calibri"/>
              <a:sym typeface="Calibri"/>
            </a:endParaRPr>
          </a:p>
        </p:txBody>
      </p:sp>
      <p:sp>
        <p:nvSpPr>
          <p:cNvPr id="564" name="Google Shape;564;p64"/>
          <p:cNvSpPr/>
          <p:nvPr/>
        </p:nvSpPr>
        <p:spPr>
          <a:xfrm>
            <a:off x="660225" y="2589575"/>
            <a:ext cx="1265700" cy="3303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65" name="Google Shape;565;p64"/>
          <p:cNvGrpSpPr/>
          <p:nvPr/>
        </p:nvGrpSpPr>
        <p:grpSpPr>
          <a:xfrm>
            <a:off x="6396200" y="2477463"/>
            <a:ext cx="5055475" cy="725158"/>
            <a:chOff x="6396200" y="2477463"/>
            <a:chExt cx="5055475" cy="725158"/>
          </a:xfrm>
        </p:grpSpPr>
        <p:sp>
          <p:nvSpPr>
            <p:cNvPr id="566" name="Google Shape;566;p64"/>
            <p:cNvSpPr/>
            <p:nvPr/>
          </p:nvSpPr>
          <p:spPr>
            <a:xfrm>
              <a:off x="10464075" y="2622721"/>
              <a:ext cx="987600" cy="579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67" name="Google Shape;567;p64"/>
            <p:cNvCxnSpPr>
              <a:stCxn id="568" idx="3"/>
            </p:cNvCxnSpPr>
            <p:nvPr/>
          </p:nvCxnSpPr>
          <p:spPr>
            <a:xfrm>
              <a:off x="9981200" y="2800563"/>
              <a:ext cx="416400" cy="119100"/>
            </a:xfrm>
            <a:prstGeom prst="straightConnector1">
              <a:avLst/>
            </a:prstGeom>
            <a:noFill/>
            <a:ln w="19050" cap="flat" cmpd="sng">
              <a:solidFill>
                <a:srgbClr val="FFC000"/>
              </a:solidFill>
              <a:prstDash val="solid"/>
              <a:miter lim="800000"/>
              <a:headEnd type="none" w="sm" len="sm"/>
              <a:tailEnd type="triangle" w="med" len="med"/>
            </a:ln>
          </p:spPr>
        </p:cxnSp>
        <p:sp>
          <p:nvSpPr>
            <p:cNvPr id="568" name="Google Shape;568;p64"/>
            <p:cNvSpPr txBox="1"/>
            <p:nvPr/>
          </p:nvSpPr>
          <p:spPr>
            <a:xfrm>
              <a:off x="6396200" y="2477463"/>
              <a:ext cx="3585000" cy="646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Croissance puis décroissance lente et retardée des énergies fossiles</a:t>
              </a:r>
              <a:endParaRPr sz="1800" b="1">
                <a:solidFill>
                  <a:srgbClr val="FFC000"/>
                </a:solidFill>
                <a:latin typeface="Calibri"/>
                <a:ea typeface="Calibri"/>
                <a:cs typeface="Calibri"/>
                <a:sym typeface="Calibri"/>
              </a:endParaRPr>
            </a:p>
          </p:txBody>
        </p:sp>
      </p:grpSp>
      <p:sp>
        <p:nvSpPr>
          <p:cNvPr id="569" name="Google Shape;569;p64"/>
          <p:cNvSpPr/>
          <p:nvPr/>
        </p:nvSpPr>
        <p:spPr>
          <a:xfrm>
            <a:off x="713375" y="3789125"/>
            <a:ext cx="1524900" cy="25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70" name="Google Shape;570;p64"/>
          <p:cNvGrpSpPr/>
          <p:nvPr/>
        </p:nvGrpSpPr>
        <p:grpSpPr>
          <a:xfrm>
            <a:off x="6978525" y="3611425"/>
            <a:ext cx="4473150" cy="693698"/>
            <a:chOff x="6978525" y="3611425"/>
            <a:chExt cx="4473150" cy="693698"/>
          </a:xfrm>
        </p:grpSpPr>
        <p:sp>
          <p:nvSpPr>
            <p:cNvPr id="571" name="Google Shape;571;p64"/>
            <p:cNvSpPr/>
            <p:nvPr/>
          </p:nvSpPr>
          <p:spPr>
            <a:xfrm>
              <a:off x="10464075" y="4047123"/>
              <a:ext cx="987600" cy="25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64"/>
            <p:cNvSpPr txBox="1"/>
            <p:nvPr/>
          </p:nvSpPr>
          <p:spPr>
            <a:xfrm>
              <a:off x="6978525" y="3611425"/>
              <a:ext cx="2108100" cy="523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x5 en nucléaire</a:t>
              </a:r>
              <a:endParaRPr sz="1800" b="1">
                <a:solidFill>
                  <a:srgbClr val="FFC000"/>
                </a:solidFill>
                <a:latin typeface="Calibri"/>
                <a:ea typeface="Calibri"/>
                <a:cs typeface="Calibri"/>
                <a:sym typeface="Calibri"/>
              </a:endParaRPr>
            </a:p>
          </p:txBody>
        </p:sp>
        <p:cxnSp>
          <p:nvCxnSpPr>
            <p:cNvPr id="573" name="Google Shape;573;p64"/>
            <p:cNvCxnSpPr>
              <a:stCxn id="572" idx="3"/>
              <a:endCxn id="571" idx="1"/>
            </p:cNvCxnSpPr>
            <p:nvPr/>
          </p:nvCxnSpPr>
          <p:spPr>
            <a:xfrm>
              <a:off x="9086625" y="3873025"/>
              <a:ext cx="1377600" cy="303000"/>
            </a:xfrm>
            <a:prstGeom prst="straightConnector1">
              <a:avLst/>
            </a:prstGeom>
            <a:noFill/>
            <a:ln w="19050" cap="flat" cmpd="sng">
              <a:solidFill>
                <a:srgbClr val="FFC000"/>
              </a:solidFill>
              <a:prstDash val="solid"/>
              <a:miter lim="800000"/>
              <a:headEnd type="none" w="sm" len="sm"/>
              <a:tailEnd type="triangle" w="med" len="med"/>
            </a:ln>
          </p:spPr>
        </p:cxnSp>
      </p:grpSp>
      <p:sp>
        <p:nvSpPr>
          <p:cNvPr id="574" name="Google Shape;574;p64"/>
          <p:cNvSpPr/>
          <p:nvPr/>
        </p:nvSpPr>
        <p:spPr>
          <a:xfrm>
            <a:off x="594775" y="4916375"/>
            <a:ext cx="2108100" cy="25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75" name="Google Shape;575;p64"/>
          <p:cNvGrpSpPr/>
          <p:nvPr/>
        </p:nvGrpSpPr>
        <p:grpSpPr>
          <a:xfrm>
            <a:off x="6480625" y="4618048"/>
            <a:ext cx="5595726" cy="2099952"/>
            <a:chOff x="6480625" y="4618048"/>
            <a:chExt cx="5595726" cy="2099952"/>
          </a:xfrm>
        </p:grpSpPr>
        <p:sp>
          <p:nvSpPr>
            <p:cNvPr id="576" name="Google Shape;576;p64"/>
            <p:cNvSpPr/>
            <p:nvPr/>
          </p:nvSpPr>
          <p:spPr>
            <a:xfrm>
              <a:off x="10579725" y="4889223"/>
              <a:ext cx="987600" cy="25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77" name="Google Shape;577;p64"/>
            <p:cNvGrpSpPr/>
            <p:nvPr/>
          </p:nvGrpSpPr>
          <p:grpSpPr>
            <a:xfrm>
              <a:off x="6480625" y="4618048"/>
              <a:ext cx="5595726" cy="2099952"/>
              <a:chOff x="6480625" y="4618048"/>
              <a:chExt cx="5595726" cy="2099952"/>
            </a:xfrm>
          </p:grpSpPr>
          <p:cxnSp>
            <p:nvCxnSpPr>
              <p:cNvPr id="578" name="Google Shape;578;p64"/>
              <p:cNvCxnSpPr>
                <a:stCxn id="579" idx="3"/>
                <a:endCxn id="580" idx="1"/>
              </p:cNvCxnSpPr>
              <p:nvPr/>
            </p:nvCxnSpPr>
            <p:spPr>
              <a:xfrm rot="10800000" flipH="1">
                <a:off x="9157225" y="4747050"/>
                <a:ext cx="1422600" cy="194100"/>
              </a:xfrm>
              <a:prstGeom prst="straightConnector1">
                <a:avLst/>
              </a:prstGeom>
              <a:noFill/>
              <a:ln w="19050" cap="flat" cmpd="sng">
                <a:solidFill>
                  <a:srgbClr val="FFC000"/>
                </a:solidFill>
                <a:prstDash val="solid"/>
                <a:miter lim="800000"/>
                <a:headEnd type="none" w="sm" len="sm"/>
                <a:tailEnd type="triangle" w="med" len="med"/>
              </a:ln>
            </p:spPr>
          </p:cxnSp>
          <p:cxnSp>
            <p:nvCxnSpPr>
              <p:cNvPr id="581" name="Google Shape;581;p64"/>
              <p:cNvCxnSpPr>
                <a:stCxn id="582" idx="0"/>
              </p:cNvCxnSpPr>
              <p:nvPr/>
            </p:nvCxnSpPr>
            <p:spPr>
              <a:xfrm rot="10800000" flipH="1">
                <a:off x="10521900" y="5303800"/>
                <a:ext cx="331200" cy="768000"/>
              </a:xfrm>
              <a:prstGeom prst="straightConnector1">
                <a:avLst/>
              </a:prstGeom>
              <a:noFill/>
              <a:ln w="19050" cap="flat" cmpd="sng">
                <a:solidFill>
                  <a:srgbClr val="FFC000"/>
                </a:solidFill>
                <a:prstDash val="solid"/>
                <a:miter lim="800000"/>
                <a:headEnd type="none" w="sm" len="sm"/>
                <a:tailEnd type="triangle" w="med" len="med"/>
              </a:ln>
            </p:spPr>
          </p:cxnSp>
          <p:sp>
            <p:nvSpPr>
              <p:cNvPr id="582" name="Google Shape;582;p64"/>
              <p:cNvSpPr txBox="1"/>
              <p:nvPr/>
            </p:nvSpPr>
            <p:spPr>
              <a:xfrm>
                <a:off x="8967450" y="6071800"/>
                <a:ext cx="31089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la moitié des terres arables mondiales en bio-énergie</a:t>
                </a:r>
                <a:endParaRPr sz="1800" b="1">
                  <a:solidFill>
                    <a:srgbClr val="FFC000"/>
                  </a:solidFill>
                  <a:latin typeface="Calibri"/>
                  <a:ea typeface="Calibri"/>
                  <a:cs typeface="Calibri"/>
                  <a:sym typeface="Calibri"/>
                </a:endParaRPr>
              </a:p>
            </p:txBody>
          </p:sp>
          <p:sp>
            <p:nvSpPr>
              <p:cNvPr id="580" name="Google Shape;580;p64"/>
              <p:cNvSpPr/>
              <p:nvPr/>
            </p:nvSpPr>
            <p:spPr>
              <a:xfrm>
                <a:off x="10579725" y="4618048"/>
                <a:ext cx="987600" cy="25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64"/>
              <p:cNvSpPr txBox="1"/>
              <p:nvPr/>
            </p:nvSpPr>
            <p:spPr>
              <a:xfrm>
                <a:off x="6480625" y="4618050"/>
                <a:ext cx="2676600" cy="64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une quantité considérable de BECCS</a:t>
                </a:r>
                <a:endParaRPr sz="1800" b="1">
                  <a:solidFill>
                    <a:srgbClr val="FFC000"/>
                  </a:solidFill>
                  <a:latin typeface="Calibri"/>
                  <a:ea typeface="Calibri"/>
                  <a:cs typeface="Calibri"/>
                  <a:sym typeface="Calibri"/>
                </a:endParaRPr>
              </a:p>
            </p:txBody>
          </p:sp>
        </p:grpSp>
      </p:grpSp>
      <p:sp>
        <p:nvSpPr>
          <p:cNvPr id="583" name="Google Shape;583;p64"/>
          <p:cNvSpPr/>
          <p:nvPr/>
        </p:nvSpPr>
        <p:spPr>
          <a:xfrm>
            <a:off x="1639675" y="4618050"/>
            <a:ext cx="1223100" cy="25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64"/>
          <p:cNvSpPr txBox="1"/>
          <p:nvPr/>
        </p:nvSpPr>
        <p:spPr>
          <a:xfrm>
            <a:off x="4190275" y="5792550"/>
            <a:ext cx="4281300" cy="981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FR" sz="1800" b="1">
                <a:latin typeface="Calibri"/>
                <a:ea typeface="Calibri"/>
                <a:cs typeface="Calibri"/>
                <a:sym typeface="Calibri"/>
              </a:rPr>
              <a:t>La croissance énergétique nécessiterait une utilisation massive des bioénergies, du stockage en sous-sol et du nucléaire </a:t>
            </a:r>
            <a:endParaRPr sz="1800" b="1">
              <a:latin typeface="Calibri"/>
              <a:ea typeface="Calibri"/>
              <a:cs typeface="Calibri"/>
              <a:sym typeface="Calibri"/>
            </a:endParaRPr>
          </a:p>
        </p:txBody>
      </p:sp>
      <p:sp>
        <p:nvSpPr>
          <p:cNvPr id="585" name="Google Shape;585;p64"/>
          <p:cNvSpPr txBox="1"/>
          <p:nvPr/>
        </p:nvSpPr>
        <p:spPr>
          <a:xfrm>
            <a:off x="3296902" y="-15650"/>
            <a:ext cx="66843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Retour sur les scénarios “1.5°C”: les chiffres</a:t>
            </a:r>
            <a:endParaRPr sz="2800" b="1">
              <a:solidFill>
                <a:schemeClr val="dk1"/>
              </a:solidFill>
              <a:latin typeface="Calibri"/>
              <a:ea typeface="Calibri"/>
              <a:cs typeface="Calibri"/>
              <a:sym typeface="Calibri"/>
            </a:endParaRPr>
          </a:p>
        </p:txBody>
      </p:sp>
      <p:sp>
        <p:nvSpPr>
          <p:cNvPr id="586" name="Google Shape;586;p64"/>
          <p:cNvSpPr/>
          <p:nvPr/>
        </p:nvSpPr>
        <p:spPr>
          <a:xfrm>
            <a:off x="4911800" y="1398725"/>
            <a:ext cx="1095600" cy="646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87" name="Google Shape;587;p64"/>
          <p:cNvCxnSpPr>
            <a:endCxn id="586" idx="3"/>
          </p:cNvCxnSpPr>
          <p:nvPr/>
        </p:nvCxnSpPr>
        <p:spPr>
          <a:xfrm flipH="1">
            <a:off x="6007400" y="1287425"/>
            <a:ext cx="752100" cy="434400"/>
          </a:xfrm>
          <a:prstGeom prst="straightConnector1">
            <a:avLst/>
          </a:prstGeom>
          <a:noFill/>
          <a:ln w="19050" cap="flat" cmpd="sng">
            <a:solidFill>
              <a:srgbClr val="FFC000"/>
            </a:solidFill>
            <a:prstDash val="solid"/>
            <a:miter lim="800000"/>
            <a:headEnd type="none" w="sm" len="sm"/>
            <a:tailEnd type="triangle" w="med" len="med"/>
          </a:ln>
        </p:spPr>
      </p:cxnSp>
      <p:sp>
        <p:nvSpPr>
          <p:cNvPr id="588" name="Google Shape;588;p64"/>
          <p:cNvSpPr txBox="1"/>
          <p:nvPr/>
        </p:nvSpPr>
        <p:spPr>
          <a:xfrm>
            <a:off x="6759500" y="870400"/>
            <a:ext cx="2676600" cy="646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rgbClr val="FFC000"/>
                </a:solidFill>
                <a:latin typeface="Calibri"/>
                <a:ea typeface="Calibri"/>
                <a:cs typeface="Calibri"/>
                <a:sym typeface="Calibri"/>
              </a:rPr>
              <a:t>Transition massive vers les ENRs pour l’électricité</a:t>
            </a:r>
            <a:endParaRPr sz="1800" b="1">
              <a:solidFill>
                <a:srgbClr val="FFC000"/>
              </a:solidFill>
              <a:latin typeface="Calibri"/>
              <a:ea typeface="Calibri"/>
              <a:cs typeface="Calibri"/>
              <a:sym typeface="Calibri"/>
            </a:endParaRPr>
          </a:p>
        </p:txBody>
      </p:sp>
      <p:sp>
        <p:nvSpPr>
          <p:cNvPr id="589" name="Google Shape;589;p64"/>
          <p:cNvSpPr/>
          <p:nvPr/>
        </p:nvSpPr>
        <p:spPr>
          <a:xfrm>
            <a:off x="584025" y="1446575"/>
            <a:ext cx="2108100" cy="3303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64"/>
          <p:cNvSpPr/>
          <p:nvPr/>
        </p:nvSpPr>
        <p:spPr>
          <a:xfrm>
            <a:off x="10410075" y="1415300"/>
            <a:ext cx="1095600" cy="646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91" name="Google Shape;591;p64"/>
          <p:cNvCxnSpPr>
            <a:stCxn id="588" idx="3"/>
            <a:endCxn id="590" idx="1"/>
          </p:cNvCxnSpPr>
          <p:nvPr/>
        </p:nvCxnSpPr>
        <p:spPr>
          <a:xfrm>
            <a:off x="9436100" y="1193500"/>
            <a:ext cx="974100" cy="544800"/>
          </a:xfrm>
          <a:prstGeom prst="straightConnector1">
            <a:avLst/>
          </a:prstGeom>
          <a:noFill/>
          <a:ln w="19050" cap="flat" cmpd="sng">
            <a:solidFill>
              <a:srgbClr val="FFC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65"/>
          <p:cNvPicPr preferRelativeResize="0"/>
          <p:nvPr/>
        </p:nvPicPr>
        <p:blipFill rotWithShape="1">
          <a:blip r:embed="rId3">
            <a:alphaModFix/>
          </a:blip>
          <a:srcRect/>
          <a:stretch/>
        </p:blipFill>
        <p:spPr>
          <a:xfrm>
            <a:off x="68262" y="-1587"/>
            <a:ext cx="4875212" cy="6845298"/>
          </a:xfrm>
          <a:prstGeom prst="rect">
            <a:avLst/>
          </a:prstGeom>
          <a:noFill/>
          <a:ln>
            <a:noFill/>
          </a:ln>
        </p:spPr>
      </p:pic>
      <p:sp>
        <p:nvSpPr>
          <p:cNvPr id="597" name="Google Shape;597;p65"/>
          <p:cNvSpPr txBox="1"/>
          <p:nvPr/>
        </p:nvSpPr>
        <p:spPr>
          <a:xfrm>
            <a:off x="3730625" y="2349500"/>
            <a:ext cx="974700" cy="473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98" name="Google Shape;598;p65"/>
          <p:cNvSpPr txBox="1"/>
          <p:nvPr/>
        </p:nvSpPr>
        <p:spPr>
          <a:xfrm>
            <a:off x="5805487" y="-38100"/>
            <a:ext cx="5513400" cy="52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Calibri"/>
              <a:buNone/>
            </a:pPr>
            <a:r>
              <a:rPr lang="fr-FR" sz="2800" b="1" i="0" u="none">
                <a:solidFill>
                  <a:srgbClr val="000000"/>
                </a:solidFill>
                <a:latin typeface="Calibri"/>
                <a:ea typeface="Calibri"/>
                <a:cs typeface="Calibri"/>
                <a:sym typeface="Calibri"/>
              </a:rPr>
              <a:t>Le scénario “1.5°C” sans émissions négatives: les chiffres</a:t>
            </a:r>
            <a:endParaRPr/>
          </a:p>
        </p:txBody>
      </p:sp>
      <p:cxnSp>
        <p:nvCxnSpPr>
          <p:cNvPr id="599" name="Google Shape;599;p65"/>
          <p:cNvCxnSpPr/>
          <p:nvPr/>
        </p:nvCxnSpPr>
        <p:spPr>
          <a:xfrm rot="10800000">
            <a:off x="4781600" y="1757437"/>
            <a:ext cx="1758900" cy="180900"/>
          </a:xfrm>
          <a:prstGeom prst="straightConnector1">
            <a:avLst/>
          </a:prstGeom>
          <a:noFill/>
          <a:ln w="19050" cap="flat" cmpd="sng">
            <a:solidFill>
              <a:srgbClr val="FFC000"/>
            </a:solidFill>
            <a:prstDash val="solid"/>
            <a:miter lim="800000"/>
            <a:headEnd type="none" w="med" len="med"/>
            <a:tailEnd type="triangle" w="med" len="med"/>
          </a:ln>
        </p:spPr>
      </p:cxnSp>
      <p:sp>
        <p:nvSpPr>
          <p:cNvPr id="600" name="Google Shape;600;p65"/>
          <p:cNvSpPr txBox="1"/>
          <p:nvPr/>
        </p:nvSpPr>
        <p:spPr>
          <a:xfrm>
            <a:off x="6540500" y="1738312"/>
            <a:ext cx="3173400" cy="387300"/>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2000"/>
              <a:buFont typeface="Calibri"/>
              <a:buNone/>
            </a:pPr>
            <a:r>
              <a:rPr lang="fr-FR" sz="2000" b="1" i="0" u="none">
                <a:solidFill>
                  <a:srgbClr val="FFC000"/>
                </a:solidFill>
                <a:latin typeface="Calibri"/>
                <a:ea typeface="Calibri"/>
                <a:cs typeface="Calibri"/>
                <a:sym typeface="Calibri"/>
              </a:rPr>
              <a:t>Décroissance énergétique</a:t>
            </a:r>
            <a:endParaRPr/>
          </a:p>
        </p:txBody>
      </p:sp>
      <p:sp>
        <p:nvSpPr>
          <p:cNvPr id="601" name="Google Shape;601;p65"/>
          <p:cNvSpPr txBox="1"/>
          <p:nvPr/>
        </p:nvSpPr>
        <p:spPr>
          <a:xfrm>
            <a:off x="3600450" y="714375"/>
            <a:ext cx="1104900" cy="2508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02" name="Google Shape;602;p65"/>
          <p:cNvSpPr txBox="1"/>
          <p:nvPr/>
        </p:nvSpPr>
        <p:spPr>
          <a:xfrm>
            <a:off x="3730625" y="1682750"/>
            <a:ext cx="974700" cy="2319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03" name="Google Shape;603;p65"/>
          <p:cNvSpPr txBox="1"/>
          <p:nvPr/>
        </p:nvSpPr>
        <p:spPr>
          <a:xfrm>
            <a:off x="6680200" y="1155700"/>
            <a:ext cx="3706800" cy="449400"/>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2000"/>
              <a:buFont typeface="Calibri"/>
              <a:buNone/>
            </a:pPr>
            <a:r>
              <a:rPr lang="fr-FR" sz="2000" b="1" i="0" u="none">
                <a:solidFill>
                  <a:srgbClr val="FFC000"/>
                </a:solidFill>
                <a:latin typeface="Calibri"/>
                <a:ea typeface="Calibri"/>
                <a:cs typeface="Calibri"/>
                <a:sym typeface="Calibri"/>
              </a:rPr>
              <a:t>-93% d’émissions en 2050</a:t>
            </a:r>
            <a:endParaRPr/>
          </a:p>
        </p:txBody>
      </p:sp>
      <p:cxnSp>
        <p:nvCxnSpPr>
          <p:cNvPr id="604" name="Google Shape;604;p65"/>
          <p:cNvCxnSpPr/>
          <p:nvPr/>
        </p:nvCxnSpPr>
        <p:spPr>
          <a:xfrm rot="10800000">
            <a:off x="4705300" y="874674"/>
            <a:ext cx="1974900" cy="462000"/>
          </a:xfrm>
          <a:prstGeom prst="straightConnector1">
            <a:avLst/>
          </a:prstGeom>
          <a:noFill/>
          <a:ln w="19050" cap="flat" cmpd="sng">
            <a:solidFill>
              <a:srgbClr val="FFC000"/>
            </a:solidFill>
            <a:prstDash val="solid"/>
            <a:miter lim="800000"/>
            <a:headEnd type="none" w="med" len="med"/>
            <a:tailEnd type="triangle" w="med" len="med"/>
          </a:ln>
        </p:spPr>
      </p:cxnSp>
      <p:sp>
        <p:nvSpPr>
          <p:cNvPr id="605" name="Google Shape;605;p65"/>
          <p:cNvSpPr txBox="1"/>
          <p:nvPr/>
        </p:nvSpPr>
        <p:spPr>
          <a:xfrm>
            <a:off x="5700712" y="3965575"/>
            <a:ext cx="2921100" cy="468300"/>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2000"/>
              <a:buFont typeface="Calibri"/>
              <a:buNone/>
            </a:pPr>
            <a:r>
              <a:rPr lang="fr-FR" sz="2000" b="1" i="0" u="none">
                <a:solidFill>
                  <a:srgbClr val="FFC000"/>
                </a:solidFill>
                <a:latin typeface="Calibri"/>
                <a:ea typeface="Calibri"/>
                <a:cs typeface="Calibri"/>
                <a:sym typeface="Calibri"/>
              </a:rPr>
              <a:t>Sortie rapide du pétrole</a:t>
            </a:r>
            <a:endParaRPr/>
          </a:p>
        </p:txBody>
      </p:sp>
      <p:sp>
        <p:nvSpPr>
          <p:cNvPr id="606" name="Google Shape;606;p65"/>
          <p:cNvSpPr txBox="1"/>
          <p:nvPr/>
        </p:nvSpPr>
        <p:spPr>
          <a:xfrm>
            <a:off x="5945187" y="3128962"/>
            <a:ext cx="2676600" cy="646200"/>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2000"/>
              <a:buFont typeface="Calibri"/>
              <a:buNone/>
            </a:pPr>
            <a:r>
              <a:rPr lang="fr-FR" sz="2000" b="1" i="0" u="none">
                <a:solidFill>
                  <a:srgbClr val="FFC000"/>
                </a:solidFill>
                <a:latin typeface="Calibri"/>
                <a:ea typeface="Calibri"/>
                <a:cs typeface="Calibri"/>
                <a:sym typeface="Calibri"/>
              </a:rPr>
              <a:t>Fermeture immédiate des centrales à charbon</a:t>
            </a:r>
            <a:endParaRPr/>
          </a:p>
        </p:txBody>
      </p:sp>
      <p:cxnSp>
        <p:nvCxnSpPr>
          <p:cNvPr id="607" name="Google Shape;607;p65"/>
          <p:cNvCxnSpPr/>
          <p:nvPr/>
        </p:nvCxnSpPr>
        <p:spPr>
          <a:xfrm rot="10800000">
            <a:off x="4873587" y="2630512"/>
            <a:ext cx="1071600" cy="822300"/>
          </a:xfrm>
          <a:prstGeom prst="straightConnector1">
            <a:avLst/>
          </a:prstGeom>
          <a:noFill/>
          <a:ln w="19050" cap="flat" cmpd="sng">
            <a:solidFill>
              <a:srgbClr val="FFC000"/>
            </a:solidFill>
            <a:prstDash val="solid"/>
            <a:miter lim="800000"/>
            <a:headEnd type="none" w="med" len="med"/>
            <a:tailEnd type="triangle" w="med" len="med"/>
          </a:ln>
        </p:spPr>
      </p:cxnSp>
      <p:sp>
        <p:nvSpPr>
          <p:cNvPr id="608" name="Google Shape;608;p65"/>
          <p:cNvSpPr txBox="1"/>
          <p:nvPr/>
        </p:nvSpPr>
        <p:spPr>
          <a:xfrm>
            <a:off x="3687762" y="2884487"/>
            <a:ext cx="974700" cy="4731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cxnSp>
        <p:nvCxnSpPr>
          <p:cNvPr id="609" name="Google Shape;609;p65"/>
          <p:cNvCxnSpPr/>
          <p:nvPr/>
        </p:nvCxnSpPr>
        <p:spPr>
          <a:xfrm rot="10800000">
            <a:off x="4705312" y="3371925"/>
            <a:ext cx="995400" cy="828600"/>
          </a:xfrm>
          <a:prstGeom prst="straightConnector1">
            <a:avLst/>
          </a:prstGeom>
          <a:noFill/>
          <a:ln w="19050" cap="flat" cmpd="sng">
            <a:solidFill>
              <a:srgbClr val="FFC000"/>
            </a:solidFill>
            <a:prstDash val="solid"/>
            <a:miter lim="800000"/>
            <a:headEnd type="none" w="med" len="med"/>
            <a:tailEnd type="triangle" w="med" len="med"/>
          </a:ln>
        </p:spPr>
      </p:cxnSp>
      <p:sp>
        <p:nvSpPr>
          <p:cNvPr id="610" name="Google Shape;610;p65"/>
          <p:cNvSpPr txBox="1"/>
          <p:nvPr/>
        </p:nvSpPr>
        <p:spPr>
          <a:xfrm>
            <a:off x="5492750" y="4648200"/>
            <a:ext cx="3068700" cy="700200"/>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2000"/>
              <a:buFont typeface="Calibri"/>
              <a:buNone/>
            </a:pPr>
            <a:r>
              <a:rPr lang="fr-FR" sz="2000" b="1" i="0" u="none">
                <a:solidFill>
                  <a:srgbClr val="FFC000"/>
                </a:solidFill>
                <a:latin typeface="Calibri"/>
                <a:ea typeface="Calibri"/>
                <a:cs typeface="Calibri"/>
                <a:sym typeface="Calibri"/>
              </a:rPr>
              <a:t>Baisse mondiale de la consommation de bœuf</a:t>
            </a:r>
            <a:endParaRPr/>
          </a:p>
        </p:txBody>
      </p:sp>
      <p:cxnSp>
        <p:nvCxnSpPr>
          <p:cNvPr id="611" name="Google Shape;611;p65"/>
          <p:cNvCxnSpPr/>
          <p:nvPr/>
        </p:nvCxnSpPr>
        <p:spPr>
          <a:xfrm flipH="1">
            <a:off x="4695950" y="4999037"/>
            <a:ext cx="796800" cy="1144500"/>
          </a:xfrm>
          <a:prstGeom prst="straightConnector1">
            <a:avLst/>
          </a:prstGeom>
          <a:noFill/>
          <a:ln w="19050" cap="flat" cmpd="sng">
            <a:solidFill>
              <a:srgbClr val="FFC000"/>
            </a:solidFill>
            <a:prstDash val="solid"/>
            <a:miter lim="800000"/>
            <a:headEnd type="none" w="med" len="med"/>
            <a:tailEnd type="triangle" w="med" len="med"/>
          </a:ln>
        </p:spPr>
      </p:cxnSp>
      <p:sp>
        <p:nvSpPr>
          <p:cNvPr id="612" name="Google Shape;612;p65"/>
          <p:cNvSpPr txBox="1"/>
          <p:nvPr/>
        </p:nvSpPr>
        <p:spPr>
          <a:xfrm>
            <a:off x="3544887" y="6059487"/>
            <a:ext cx="1104900" cy="2508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13" name="Google Shape;613;p65"/>
          <p:cNvSpPr txBox="1"/>
          <p:nvPr/>
        </p:nvSpPr>
        <p:spPr>
          <a:xfrm>
            <a:off x="5351462" y="5503862"/>
            <a:ext cx="6624600" cy="1108200"/>
          </a:xfrm>
          <a:prstGeom prst="rect">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50"/>
              </a:buClr>
              <a:buSzPts val="2200"/>
              <a:buFont typeface="Calibri"/>
              <a:buNone/>
            </a:pPr>
            <a:r>
              <a:rPr lang="fr-FR" sz="2200" b="0" i="0" u="none">
                <a:solidFill>
                  <a:srgbClr val="00B050"/>
                </a:solidFill>
                <a:latin typeface="Calibri"/>
                <a:ea typeface="Calibri"/>
                <a:cs typeface="Calibri"/>
                <a:sym typeface="Calibri"/>
              </a:rPr>
              <a:t>►Scénario incompatible avec un </a:t>
            </a:r>
            <a:r>
              <a:rPr lang="fr-FR" sz="2200" b="0" i="1" u="none">
                <a:solidFill>
                  <a:srgbClr val="00B050"/>
                </a:solidFill>
                <a:latin typeface="Calibri"/>
                <a:ea typeface="Calibri"/>
                <a:cs typeface="Calibri"/>
                <a:sym typeface="Calibri"/>
              </a:rPr>
              <a:t>statu quo </a:t>
            </a:r>
            <a:r>
              <a:rPr lang="fr-FR" sz="2200" b="0" i="0" u="none">
                <a:solidFill>
                  <a:srgbClr val="00B050"/>
                </a:solidFill>
                <a:latin typeface="Calibri"/>
                <a:ea typeface="Calibri"/>
                <a:cs typeface="Calibri"/>
                <a:sym typeface="Calibri"/>
              </a:rPr>
              <a:t>sur notre confort de vie et notre niveau de consommation, et très certainement incompatible avec la croissance du PIB. </a:t>
            </a:r>
            <a:endParaRPr/>
          </a:p>
        </p:txBody>
      </p:sp>
      <p:sp>
        <p:nvSpPr>
          <p:cNvPr id="614" name="Google Shape;614;p65"/>
          <p:cNvSpPr txBox="1"/>
          <p:nvPr/>
        </p:nvSpPr>
        <p:spPr>
          <a:xfrm>
            <a:off x="3730625" y="1935162"/>
            <a:ext cx="965100" cy="4143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cxnSp>
        <p:nvCxnSpPr>
          <p:cNvPr id="615" name="Google Shape;615;p65"/>
          <p:cNvCxnSpPr/>
          <p:nvPr/>
        </p:nvCxnSpPr>
        <p:spPr>
          <a:xfrm rot="10800000">
            <a:off x="4781600" y="2163712"/>
            <a:ext cx="1758900" cy="527100"/>
          </a:xfrm>
          <a:prstGeom prst="straightConnector1">
            <a:avLst/>
          </a:prstGeom>
          <a:noFill/>
          <a:ln w="19050" cap="flat" cmpd="sng">
            <a:solidFill>
              <a:srgbClr val="FFC000"/>
            </a:solidFill>
            <a:prstDash val="solid"/>
            <a:miter lim="800000"/>
            <a:headEnd type="none" w="med" len="med"/>
            <a:tailEnd type="triangle" w="med" len="med"/>
          </a:ln>
        </p:spPr>
      </p:cxnSp>
      <p:sp>
        <p:nvSpPr>
          <p:cNvPr id="616" name="Google Shape;616;p65"/>
          <p:cNvSpPr txBox="1"/>
          <p:nvPr/>
        </p:nvSpPr>
        <p:spPr>
          <a:xfrm>
            <a:off x="6540500" y="2365375"/>
            <a:ext cx="2705100" cy="387300"/>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2000"/>
              <a:buFont typeface="Calibri"/>
              <a:buNone/>
            </a:pPr>
            <a:r>
              <a:rPr lang="fr-FR" sz="2000" b="1" i="0" u="none">
                <a:solidFill>
                  <a:srgbClr val="FFC000"/>
                </a:solidFill>
                <a:latin typeface="Calibri"/>
                <a:ea typeface="Calibri"/>
                <a:cs typeface="Calibri"/>
                <a:sym typeface="Calibri"/>
              </a:rPr>
              <a:t>Electricité renouvelable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6"/>
          <p:cNvSpPr txBox="1"/>
          <p:nvPr/>
        </p:nvSpPr>
        <p:spPr>
          <a:xfrm>
            <a:off x="1616650" y="95700"/>
            <a:ext cx="8970000" cy="5232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fr-FR" sz="2800" b="1">
                <a:solidFill>
                  <a:schemeClr val="dk1"/>
                </a:solidFill>
                <a:latin typeface="Calibri"/>
                <a:ea typeface="Calibri"/>
                <a:cs typeface="Calibri"/>
                <a:sym typeface="Calibri"/>
              </a:rPr>
              <a:t>Le scénario “1.5°C” sans émissions négatives: les chiffres</a:t>
            </a: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p:txBody>
      </p:sp>
      <p:pic>
        <p:nvPicPr>
          <p:cNvPr id="623" name="Google Shape;623;p66"/>
          <p:cNvPicPr preferRelativeResize="0"/>
          <p:nvPr/>
        </p:nvPicPr>
        <p:blipFill>
          <a:blip r:embed="rId3">
            <a:alphaModFix/>
          </a:blip>
          <a:stretch>
            <a:fillRect/>
          </a:stretch>
        </p:blipFill>
        <p:spPr>
          <a:xfrm>
            <a:off x="152400" y="771300"/>
            <a:ext cx="4637150" cy="4022100"/>
          </a:xfrm>
          <a:prstGeom prst="rect">
            <a:avLst/>
          </a:prstGeom>
          <a:noFill/>
          <a:ln>
            <a:noFill/>
          </a:ln>
        </p:spPr>
      </p:pic>
      <p:pic>
        <p:nvPicPr>
          <p:cNvPr id="624" name="Google Shape;624;p66"/>
          <p:cNvPicPr preferRelativeResize="0"/>
          <p:nvPr/>
        </p:nvPicPr>
        <p:blipFill>
          <a:blip r:embed="rId4">
            <a:alphaModFix/>
          </a:blip>
          <a:stretch>
            <a:fillRect/>
          </a:stretch>
        </p:blipFill>
        <p:spPr>
          <a:xfrm>
            <a:off x="4789538" y="1187888"/>
            <a:ext cx="6696075" cy="1857375"/>
          </a:xfrm>
          <a:prstGeom prst="rect">
            <a:avLst/>
          </a:prstGeom>
          <a:noFill/>
          <a:ln>
            <a:noFill/>
          </a:ln>
        </p:spPr>
      </p:pic>
      <p:pic>
        <p:nvPicPr>
          <p:cNvPr id="625" name="Google Shape;625;p66"/>
          <p:cNvPicPr preferRelativeResize="0"/>
          <p:nvPr/>
        </p:nvPicPr>
        <p:blipFill>
          <a:blip r:embed="rId5">
            <a:alphaModFix/>
          </a:blip>
          <a:stretch>
            <a:fillRect/>
          </a:stretch>
        </p:blipFill>
        <p:spPr>
          <a:xfrm>
            <a:off x="5169163" y="3614263"/>
            <a:ext cx="6316461" cy="1595738"/>
          </a:xfrm>
          <a:prstGeom prst="rect">
            <a:avLst/>
          </a:prstGeom>
          <a:noFill/>
          <a:ln>
            <a:noFill/>
          </a:ln>
        </p:spPr>
      </p:pic>
      <p:sp>
        <p:nvSpPr>
          <p:cNvPr id="626" name="Google Shape;626;p66"/>
          <p:cNvSpPr txBox="1"/>
          <p:nvPr/>
        </p:nvSpPr>
        <p:spPr>
          <a:xfrm>
            <a:off x="643625" y="5426500"/>
            <a:ext cx="10553400" cy="103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FR" sz="1600" i="1">
                <a:solidFill>
                  <a:schemeClr val="dk1"/>
                </a:solidFill>
              </a:rPr>
              <a:t>« Can meaningful hope spring from revealing the depth of our climate failure », Kevin Anderson,</a:t>
            </a:r>
            <a:endParaRPr sz="1600" i="1">
              <a:solidFill>
                <a:schemeClr val="dk1"/>
              </a:solidFill>
            </a:endParaRPr>
          </a:p>
          <a:p>
            <a:pPr marL="0" lvl="0" indent="0" algn="l" rtl="0">
              <a:lnSpc>
                <a:spcPct val="115000"/>
              </a:lnSpc>
              <a:spcBef>
                <a:spcPts val="0"/>
              </a:spcBef>
              <a:spcAft>
                <a:spcPts val="0"/>
              </a:spcAft>
              <a:buNone/>
            </a:pPr>
            <a:r>
              <a:rPr lang="fr-FR" sz="1600" i="1" u="sng">
                <a:solidFill>
                  <a:schemeClr val="hlink"/>
                </a:solidFill>
                <a:hlinkClick r:id="rId6"/>
              </a:rPr>
              <a:t>https://www.youtube.com/watch?v=PJDrE8SoG1g</a:t>
            </a:r>
            <a:endParaRPr sz="1600" i="1">
              <a:solidFill>
                <a:schemeClr val="dk1"/>
              </a:solidFill>
            </a:endParaRPr>
          </a:p>
          <a:p>
            <a:pPr marL="0" lvl="0" indent="0" algn="l" rtl="0">
              <a:lnSpc>
                <a:spcPct val="115000"/>
              </a:lnSpc>
              <a:spcBef>
                <a:spcPts val="0"/>
              </a:spcBef>
              <a:spcAft>
                <a:spcPts val="0"/>
              </a:spcAft>
              <a:buNone/>
            </a:pPr>
            <a:r>
              <a:rPr lang="fr-FR" sz="1600" i="1">
                <a:solidFill>
                  <a:schemeClr val="dk1"/>
                </a:solidFill>
              </a:rPr>
              <a:t>Jason Hickel &amp; Giorgos Kallis, “Is Green Growth Possible?”, New Political Economy (2019): </a:t>
            </a:r>
            <a:endParaRPr sz="1600" i="1">
              <a:solidFill>
                <a:schemeClr val="dk1"/>
              </a:solidFill>
            </a:endParaRPr>
          </a:p>
          <a:p>
            <a:pPr marL="0" lvl="0" indent="0" algn="l" rtl="0">
              <a:lnSpc>
                <a:spcPct val="115000"/>
              </a:lnSpc>
              <a:spcBef>
                <a:spcPts val="0"/>
              </a:spcBef>
              <a:spcAft>
                <a:spcPts val="0"/>
              </a:spcAft>
              <a:buNone/>
            </a:pPr>
            <a:endParaRPr sz="1600" i="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8"/>
          <p:cNvSpPr txBox="1"/>
          <p:nvPr/>
        </p:nvSpPr>
        <p:spPr>
          <a:xfrm>
            <a:off x="1143900" y="1496275"/>
            <a:ext cx="9904200" cy="3192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La transition, c’est facile?</a:t>
            </a:r>
            <a:endParaRPr sz="8800">
              <a:solidFill>
                <a:schemeClr val="dk1"/>
              </a:solidFill>
              <a:latin typeface="Calibri"/>
              <a:ea typeface="Calibri"/>
              <a:cs typeface="Calibri"/>
              <a:sym typeface="Calibri"/>
            </a:endParaRPr>
          </a:p>
        </p:txBody>
      </p:sp>
      <p:sp>
        <p:nvSpPr>
          <p:cNvPr id="646" name="Google Shape;646;p68"/>
          <p:cNvSpPr txBox="1"/>
          <p:nvPr/>
        </p:nvSpPr>
        <p:spPr>
          <a:xfrm rot="897683">
            <a:off x="1312713" y="1846836"/>
            <a:ext cx="184763" cy="369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69"/>
          <p:cNvSpPr txBox="1"/>
          <p:nvPr/>
        </p:nvSpPr>
        <p:spPr>
          <a:xfrm>
            <a:off x="3287689" y="0"/>
            <a:ext cx="7129487" cy="980728"/>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Calibri"/>
              <a:buNone/>
            </a:pPr>
            <a:endParaRPr sz="3200" b="1" cap="none">
              <a:solidFill>
                <a:srgbClr val="085160"/>
              </a:solidFill>
              <a:latin typeface="Arial"/>
              <a:ea typeface="Arial"/>
              <a:cs typeface="Arial"/>
              <a:sym typeface="Arial"/>
            </a:endParaRPr>
          </a:p>
        </p:txBody>
      </p:sp>
      <p:pic>
        <p:nvPicPr>
          <p:cNvPr id="653" name="Google Shape;653;p69" descr=" 14338"/>
          <p:cNvPicPr preferRelativeResize="0"/>
          <p:nvPr/>
        </p:nvPicPr>
        <p:blipFill rotWithShape="1">
          <a:blip r:embed="rId3">
            <a:alphaModFix/>
          </a:blip>
          <a:srcRect/>
          <a:stretch/>
        </p:blipFill>
        <p:spPr>
          <a:xfrm>
            <a:off x="1733551" y="1317624"/>
            <a:ext cx="7458075" cy="4819650"/>
          </a:xfrm>
          <a:prstGeom prst="rect">
            <a:avLst/>
          </a:prstGeom>
          <a:noFill/>
          <a:ln>
            <a:noFill/>
          </a:ln>
        </p:spPr>
      </p:pic>
      <p:pic>
        <p:nvPicPr>
          <p:cNvPr id="654" name="Google Shape;654;p69" descr=" 14339"/>
          <p:cNvPicPr preferRelativeResize="0"/>
          <p:nvPr/>
        </p:nvPicPr>
        <p:blipFill rotWithShape="1">
          <a:blip r:embed="rId3">
            <a:alphaModFix/>
          </a:blip>
          <a:srcRect/>
          <a:stretch/>
        </p:blipFill>
        <p:spPr>
          <a:xfrm>
            <a:off x="1733550" y="1327150"/>
            <a:ext cx="7443788" cy="4805362"/>
          </a:xfrm>
          <a:prstGeom prst="rect">
            <a:avLst/>
          </a:prstGeom>
          <a:noFill/>
          <a:ln>
            <a:noFill/>
          </a:ln>
        </p:spPr>
      </p:pic>
      <p:grpSp>
        <p:nvGrpSpPr>
          <p:cNvPr id="655" name="Google Shape;655;p69"/>
          <p:cNvGrpSpPr/>
          <p:nvPr/>
        </p:nvGrpSpPr>
        <p:grpSpPr>
          <a:xfrm>
            <a:off x="7967664" y="4298951"/>
            <a:ext cx="2003425" cy="1279525"/>
            <a:chOff x="6443663" y="4298950"/>
            <a:chExt cx="2003425" cy="1279525"/>
          </a:xfrm>
        </p:grpSpPr>
        <p:sp>
          <p:nvSpPr>
            <p:cNvPr id="656" name="Google Shape;656;p69" descr=" 14340"/>
            <p:cNvSpPr txBox="1"/>
            <p:nvPr/>
          </p:nvSpPr>
          <p:spPr>
            <a:xfrm>
              <a:off x="6443663" y="4757738"/>
              <a:ext cx="1065212" cy="398462"/>
            </a:xfrm>
            <a:prstGeom prst="rect">
              <a:avLst/>
            </a:prstGeom>
            <a:noFill/>
            <a:ln>
              <a:noFill/>
            </a:ln>
          </p:spPr>
          <p:txBody>
            <a:bodyPr spcFirstLastPara="1" wrap="square" lIns="90000" tIns="46800" rIns="90000" bIns="46800" anchor="t" anchorCtr="0">
              <a:noAutofit/>
            </a:bodyPr>
            <a:lstStyle/>
            <a:p>
              <a:pPr marL="0" marR="0" lvl="0" indent="0" algn="r" rtl="0">
                <a:spcBef>
                  <a:spcPts val="0"/>
                </a:spcBef>
                <a:spcAft>
                  <a:spcPts val="0"/>
                </a:spcAft>
                <a:buClr>
                  <a:srgbClr val="FFFFFF"/>
                </a:buClr>
                <a:buSzPts val="2000"/>
                <a:buFont typeface="Times New Roman"/>
                <a:buNone/>
              </a:pPr>
              <a:r>
                <a:rPr lang="fr-FR" sz="2000" b="1">
                  <a:solidFill>
                    <a:srgbClr val="FFFFFF"/>
                  </a:solidFill>
                  <a:latin typeface="Arial"/>
                  <a:ea typeface="Arial"/>
                  <a:cs typeface="Arial"/>
                  <a:sym typeface="Arial"/>
                </a:rPr>
                <a:t>Pétrole</a:t>
              </a:r>
              <a:endParaRPr sz="1800">
                <a:solidFill>
                  <a:schemeClr val="dk1"/>
                </a:solidFill>
                <a:latin typeface="Calibri"/>
                <a:ea typeface="Calibri"/>
                <a:cs typeface="Calibri"/>
                <a:sym typeface="Calibri"/>
              </a:endParaRPr>
            </a:p>
          </p:txBody>
        </p:sp>
        <p:sp>
          <p:nvSpPr>
            <p:cNvPr id="657" name="Google Shape;657;p69" descr=" 14341"/>
            <p:cNvSpPr/>
            <p:nvPr/>
          </p:nvSpPr>
          <p:spPr>
            <a:xfrm>
              <a:off x="7596188" y="4298950"/>
              <a:ext cx="128587" cy="1279525"/>
            </a:xfrm>
            <a:prstGeom prst="rightBrace">
              <a:avLst>
                <a:gd name="adj1" fmla="val 82922"/>
                <a:gd name="adj2" fmla="val 50000"/>
              </a:avLst>
            </a:prstGeom>
            <a:no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sp>
          <p:nvSpPr>
            <p:cNvPr id="658" name="Google Shape;658;p69" descr=" 14342"/>
            <p:cNvSpPr txBox="1"/>
            <p:nvPr/>
          </p:nvSpPr>
          <p:spPr>
            <a:xfrm>
              <a:off x="7740650" y="4724400"/>
              <a:ext cx="706438" cy="368300"/>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000000"/>
                </a:buClr>
                <a:buSzPts val="1800"/>
                <a:buFont typeface="Arial"/>
                <a:buNone/>
              </a:pPr>
              <a:r>
                <a:rPr lang="fr-FR" sz="1800">
                  <a:solidFill>
                    <a:srgbClr val="000000"/>
                  </a:solidFill>
                  <a:latin typeface="Arial"/>
                  <a:ea typeface="Arial"/>
                  <a:cs typeface="Arial"/>
                  <a:sym typeface="Arial"/>
                </a:rPr>
                <a:t>1/3</a:t>
              </a:r>
              <a:endParaRPr sz="1800">
                <a:solidFill>
                  <a:schemeClr val="dk1"/>
                </a:solidFill>
                <a:latin typeface="Calibri"/>
                <a:ea typeface="Calibri"/>
                <a:cs typeface="Calibri"/>
                <a:sym typeface="Calibri"/>
              </a:endParaRPr>
            </a:p>
          </p:txBody>
        </p:sp>
      </p:grpSp>
      <p:grpSp>
        <p:nvGrpSpPr>
          <p:cNvPr id="659" name="Google Shape;659;p69"/>
          <p:cNvGrpSpPr/>
          <p:nvPr/>
        </p:nvGrpSpPr>
        <p:grpSpPr>
          <a:xfrm>
            <a:off x="8291514" y="2282826"/>
            <a:ext cx="1604931" cy="1006475"/>
            <a:chOff x="6767513" y="2282825"/>
            <a:chExt cx="1604931" cy="1006475"/>
          </a:xfrm>
        </p:grpSpPr>
        <p:sp>
          <p:nvSpPr>
            <p:cNvPr id="660" name="Google Shape;660;p69" descr=" 14343"/>
            <p:cNvSpPr txBox="1"/>
            <p:nvPr/>
          </p:nvSpPr>
          <p:spPr>
            <a:xfrm>
              <a:off x="6767513" y="2890838"/>
              <a:ext cx="750887" cy="398462"/>
            </a:xfrm>
            <a:prstGeom prst="rect">
              <a:avLst/>
            </a:prstGeom>
            <a:noFill/>
            <a:ln>
              <a:noFill/>
            </a:ln>
          </p:spPr>
          <p:txBody>
            <a:bodyPr spcFirstLastPara="1" wrap="square" lIns="90000" tIns="46800" rIns="90000" bIns="46800" anchor="t" anchorCtr="0">
              <a:noAutofit/>
            </a:bodyPr>
            <a:lstStyle/>
            <a:p>
              <a:pPr marL="0" marR="0" lvl="0" indent="0" algn="r" rtl="0">
                <a:spcBef>
                  <a:spcPts val="0"/>
                </a:spcBef>
                <a:spcAft>
                  <a:spcPts val="0"/>
                </a:spcAft>
                <a:buClr>
                  <a:srgbClr val="000000"/>
                </a:buClr>
                <a:buSzPts val="2000"/>
                <a:buFont typeface="Times New Roman"/>
                <a:buNone/>
              </a:pPr>
              <a:r>
                <a:rPr lang="fr-FR" sz="2000" b="1">
                  <a:solidFill>
                    <a:srgbClr val="000000"/>
                  </a:solidFill>
                  <a:latin typeface="Arial"/>
                  <a:ea typeface="Arial"/>
                  <a:cs typeface="Arial"/>
                  <a:sym typeface="Arial"/>
                </a:rPr>
                <a:t>Gaz</a:t>
              </a:r>
              <a:endParaRPr sz="1800">
                <a:solidFill>
                  <a:schemeClr val="dk1"/>
                </a:solidFill>
                <a:latin typeface="Calibri"/>
                <a:ea typeface="Calibri"/>
                <a:cs typeface="Calibri"/>
                <a:sym typeface="Calibri"/>
              </a:endParaRPr>
            </a:p>
          </p:txBody>
        </p:sp>
        <p:sp>
          <p:nvSpPr>
            <p:cNvPr id="661" name="Google Shape;661;p69" descr=" 14344"/>
            <p:cNvSpPr/>
            <p:nvPr/>
          </p:nvSpPr>
          <p:spPr>
            <a:xfrm>
              <a:off x="7596188" y="2282825"/>
              <a:ext cx="127000" cy="849313"/>
            </a:xfrm>
            <a:prstGeom prst="rightBrace">
              <a:avLst>
                <a:gd name="adj1" fmla="val 55729"/>
                <a:gd name="adj2" fmla="val 50000"/>
              </a:avLst>
            </a:prstGeom>
            <a:no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sp>
          <p:nvSpPr>
            <p:cNvPr id="662" name="Google Shape;662;p69" descr=" 14345"/>
            <p:cNvSpPr txBox="1"/>
            <p:nvPr/>
          </p:nvSpPr>
          <p:spPr>
            <a:xfrm>
              <a:off x="7666006" y="2570163"/>
              <a:ext cx="706438" cy="368300"/>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800"/>
                <a:buFont typeface="Arial"/>
                <a:buNone/>
              </a:pPr>
              <a:r>
                <a:rPr lang="fr-FR" sz="1800">
                  <a:solidFill>
                    <a:srgbClr val="000000"/>
                  </a:solidFill>
                  <a:latin typeface="Arial"/>
                  <a:ea typeface="Arial"/>
                  <a:cs typeface="Arial"/>
                  <a:sym typeface="Arial"/>
                </a:rPr>
                <a:t>1/5</a:t>
              </a:r>
              <a:endParaRPr sz="1800">
                <a:solidFill>
                  <a:schemeClr val="dk1"/>
                </a:solidFill>
                <a:latin typeface="Calibri"/>
                <a:ea typeface="Calibri"/>
                <a:cs typeface="Calibri"/>
                <a:sym typeface="Calibri"/>
              </a:endParaRPr>
            </a:p>
          </p:txBody>
        </p:sp>
      </p:grpSp>
      <p:grpSp>
        <p:nvGrpSpPr>
          <p:cNvPr id="663" name="Google Shape;663;p69"/>
          <p:cNvGrpSpPr/>
          <p:nvPr/>
        </p:nvGrpSpPr>
        <p:grpSpPr>
          <a:xfrm>
            <a:off x="7751764" y="3146426"/>
            <a:ext cx="2219325" cy="1222375"/>
            <a:chOff x="6227763" y="3146425"/>
            <a:chExt cx="2219325" cy="1222375"/>
          </a:xfrm>
        </p:grpSpPr>
        <p:sp>
          <p:nvSpPr>
            <p:cNvPr id="664" name="Google Shape;664;p69" descr=" 14346"/>
            <p:cNvSpPr txBox="1"/>
            <p:nvPr/>
          </p:nvSpPr>
          <p:spPr>
            <a:xfrm>
              <a:off x="6227763" y="3970338"/>
              <a:ext cx="1281112" cy="398462"/>
            </a:xfrm>
            <a:prstGeom prst="rect">
              <a:avLst/>
            </a:prstGeom>
            <a:noFill/>
            <a:ln>
              <a:noFill/>
            </a:ln>
          </p:spPr>
          <p:txBody>
            <a:bodyPr spcFirstLastPara="1" wrap="square" lIns="90000" tIns="46800" rIns="90000" bIns="46800" anchor="t" anchorCtr="0">
              <a:noAutofit/>
            </a:bodyPr>
            <a:lstStyle/>
            <a:p>
              <a:pPr marL="0" marR="0" lvl="0" indent="0" algn="r" rtl="0">
                <a:spcBef>
                  <a:spcPts val="0"/>
                </a:spcBef>
                <a:spcAft>
                  <a:spcPts val="0"/>
                </a:spcAft>
                <a:buClr>
                  <a:srgbClr val="FFFFFF"/>
                </a:buClr>
                <a:buSzPts val="2000"/>
                <a:buFont typeface="Times New Roman"/>
                <a:buNone/>
              </a:pPr>
              <a:r>
                <a:rPr lang="fr-FR" sz="2000" b="1">
                  <a:solidFill>
                    <a:srgbClr val="FFFFFF"/>
                  </a:solidFill>
                  <a:latin typeface="Arial"/>
                  <a:ea typeface="Arial"/>
                  <a:cs typeface="Arial"/>
                  <a:sym typeface="Arial"/>
                </a:rPr>
                <a:t>Charbon</a:t>
              </a:r>
              <a:endParaRPr sz="1800">
                <a:solidFill>
                  <a:schemeClr val="dk1"/>
                </a:solidFill>
                <a:latin typeface="Calibri"/>
                <a:ea typeface="Calibri"/>
                <a:cs typeface="Calibri"/>
                <a:sym typeface="Calibri"/>
              </a:endParaRPr>
            </a:p>
          </p:txBody>
        </p:sp>
        <p:sp>
          <p:nvSpPr>
            <p:cNvPr id="665" name="Google Shape;665;p69" descr=" 14347"/>
            <p:cNvSpPr txBox="1"/>
            <p:nvPr/>
          </p:nvSpPr>
          <p:spPr>
            <a:xfrm>
              <a:off x="7740650" y="3506788"/>
              <a:ext cx="706438" cy="368300"/>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000000"/>
                </a:buClr>
                <a:buSzPts val="1800"/>
                <a:buFont typeface="Arial"/>
                <a:buNone/>
              </a:pPr>
              <a:r>
                <a:rPr lang="fr-FR" sz="1800">
                  <a:solidFill>
                    <a:srgbClr val="000000"/>
                  </a:solidFill>
                  <a:latin typeface="Arial"/>
                  <a:ea typeface="Arial"/>
                  <a:cs typeface="Arial"/>
                  <a:sym typeface="Arial"/>
                </a:rPr>
                <a:t>1/4</a:t>
              </a:r>
              <a:endParaRPr sz="1800">
                <a:solidFill>
                  <a:schemeClr val="dk1"/>
                </a:solidFill>
                <a:latin typeface="Calibri"/>
                <a:ea typeface="Calibri"/>
                <a:cs typeface="Calibri"/>
                <a:sym typeface="Calibri"/>
              </a:endParaRPr>
            </a:p>
          </p:txBody>
        </p:sp>
        <p:sp>
          <p:nvSpPr>
            <p:cNvPr id="666" name="Google Shape;666;p69" descr=" 14348"/>
            <p:cNvSpPr/>
            <p:nvPr/>
          </p:nvSpPr>
          <p:spPr>
            <a:xfrm>
              <a:off x="7596188" y="3146425"/>
              <a:ext cx="128587" cy="1136650"/>
            </a:xfrm>
            <a:prstGeom prst="rightBrace">
              <a:avLst>
                <a:gd name="adj1" fmla="val 39942"/>
                <a:gd name="adj2" fmla="val 50000"/>
              </a:avLst>
            </a:prstGeom>
            <a:no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grpSp>
      <p:grpSp>
        <p:nvGrpSpPr>
          <p:cNvPr id="667" name="Google Shape;667;p69"/>
          <p:cNvGrpSpPr/>
          <p:nvPr/>
        </p:nvGrpSpPr>
        <p:grpSpPr>
          <a:xfrm>
            <a:off x="9840914" y="2282825"/>
            <a:ext cx="827087" cy="3297238"/>
            <a:chOff x="8316913" y="2282825"/>
            <a:chExt cx="827087" cy="3297238"/>
          </a:xfrm>
        </p:grpSpPr>
        <p:sp>
          <p:nvSpPr>
            <p:cNvPr id="668" name="Google Shape;668;p69" descr=" 14349"/>
            <p:cNvSpPr/>
            <p:nvPr/>
          </p:nvSpPr>
          <p:spPr>
            <a:xfrm>
              <a:off x="8316913" y="2282825"/>
              <a:ext cx="130175" cy="3297238"/>
            </a:xfrm>
            <a:prstGeom prst="rightBrace">
              <a:avLst>
                <a:gd name="adj1" fmla="val 55584"/>
                <a:gd name="adj2" fmla="val 50000"/>
              </a:avLst>
            </a:prstGeom>
            <a:no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sp>
          <p:nvSpPr>
            <p:cNvPr id="669" name="Google Shape;669;p69" descr=" 14350"/>
            <p:cNvSpPr txBox="1"/>
            <p:nvPr/>
          </p:nvSpPr>
          <p:spPr>
            <a:xfrm>
              <a:off x="8461375" y="3722688"/>
              <a:ext cx="682625" cy="368300"/>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000000"/>
                </a:buClr>
                <a:buSzPts val="1800"/>
                <a:buFont typeface="Arial"/>
                <a:buNone/>
              </a:pPr>
              <a:r>
                <a:rPr lang="fr-FR" sz="1800">
                  <a:solidFill>
                    <a:srgbClr val="000000"/>
                  </a:solidFill>
                  <a:latin typeface="Arial"/>
                  <a:ea typeface="Arial"/>
                  <a:cs typeface="Arial"/>
                  <a:sym typeface="Arial"/>
                </a:rPr>
                <a:t>81%</a:t>
              </a:r>
              <a:endParaRPr sz="1800">
                <a:solidFill>
                  <a:srgbClr val="000000"/>
                </a:solidFill>
                <a:latin typeface="Arial"/>
                <a:ea typeface="Arial"/>
                <a:cs typeface="Arial"/>
                <a:sym typeface="Arial"/>
              </a:endParaRPr>
            </a:p>
          </p:txBody>
        </p:sp>
      </p:grpSp>
      <p:grpSp>
        <p:nvGrpSpPr>
          <p:cNvPr id="670" name="Google Shape;670;p69" descr=" 10262"/>
          <p:cNvGrpSpPr/>
          <p:nvPr/>
        </p:nvGrpSpPr>
        <p:grpSpPr>
          <a:xfrm>
            <a:off x="2112147" y="3506790"/>
            <a:ext cx="6919141" cy="1777856"/>
            <a:chOff x="371" y="2209"/>
            <a:chExt cx="4358" cy="1120"/>
          </a:xfrm>
        </p:grpSpPr>
        <p:sp>
          <p:nvSpPr>
            <p:cNvPr id="671" name="Google Shape;671;p69"/>
            <p:cNvSpPr/>
            <p:nvPr/>
          </p:nvSpPr>
          <p:spPr>
            <a:xfrm>
              <a:off x="424" y="2209"/>
              <a:ext cx="4305" cy="1114"/>
            </a:xfrm>
            <a:custGeom>
              <a:avLst/>
              <a:gdLst/>
              <a:ahLst/>
              <a:cxnLst/>
              <a:rect l="l" t="t" r="r" b="b"/>
              <a:pathLst>
                <a:path w="5541535" h="1872260" extrusionOk="0">
                  <a:moveTo>
                    <a:pt x="0" y="1872260"/>
                  </a:moveTo>
                  <a:cubicBezTo>
                    <a:pt x="780087" y="1776249"/>
                    <a:pt x="1872641" y="1752920"/>
                    <a:pt x="2736823" y="1440877"/>
                  </a:cubicBezTo>
                  <a:cubicBezTo>
                    <a:pt x="3504908" y="1140724"/>
                    <a:pt x="4986474" y="315035"/>
                    <a:pt x="5541535" y="0"/>
                  </a:cubicBezTo>
                </a:path>
              </a:pathLst>
            </a:custGeom>
            <a:noFill/>
            <a:ln w="25550" cap="sq"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Arial"/>
                <a:ea typeface="Arial"/>
                <a:cs typeface="Arial"/>
                <a:sym typeface="Arial"/>
              </a:endParaRPr>
            </a:p>
          </p:txBody>
        </p:sp>
        <p:sp>
          <p:nvSpPr>
            <p:cNvPr id="672" name="Google Shape;672;p69"/>
            <p:cNvSpPr txBox="1"/>
            <p:nvPr/>
          </p:nvSpPr>
          <p:spPr>
            <a:xfrm rot="-420000">
              <a:off x="377" y="2965"/>
              <a:ext cx="2147" cy="234"/>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FF0000"/>
                </a:buClr>
                <a:buSzPts val="1800"/>
                <a:buFont typeface="Times New Roman"/>
                <a:buNone/>
              </a:pPr>
              <a:r>
                <a:rPr lang="fr-FR" sz="1800">
                  <a:solidFill>
                    <a:srgbClr val="FF0000"/>
                  </a:solidFill>
                  <a:latin typeface="Arial"/>
                  <a:ea typeface="Arial"/>
                  <a:cs typeface="Arial"/>
                  <a:sym typeface="Arial"/>
                </a:rPr>
                <a:t>Population mondiale (milliards)</a:t>
              </a:r>
              <a:endParaRPr sz="1800">
                <a:solidFill>
                  <a:schemeClr val="dk1"/>
                </a:solidFill>
                <a:latin typeface="Calibri"/>
                <a:ea typeface="Calibri"/>
                <a:cs typeface="Calibri"/>
                <a:sym typeface="Calibri"/>
              </a:endParaRPr>
            </a:p>
          </p:txBody>
        </p:sp>
      </p:grpSp>
      <p:grpSp>
        <p:nvGrpSpPr>
          <p:cNvPr id="673" name="Google Shape;673;p69"/>
          <p:cNvGrpSpPr/>
          <p:nvPr/>
        </p:nvGrpSpPr>
        <p:grpSpPr>
          <a:xfrm>
            <a:off x="9048750" y="1130301"/>
            <a:ext cx="2879726" cy="1133475"/>
            <a:chOff x="7524750" y="1130300"/>
            <a:chExt cx="2879726" cy="1133475"/>
          </a:xfrm>
        </p:grpSpPr>
        <p:grpSp>
          <p:nvGrpSpPr>
            <p:cNvPr id="674" name="Google Shape;674;p69" descr=" 10255"/>
            <p:cNvGrpSpPr/>
            <p:nvPr/>
          </p:nvGrpSpPr>
          <p:grpSpPr>
            <a:xfrm>
              <a:off x="7524750" y="1635128"/>
              <a:ext cx="1471613" cy="309563"/>
              <a:chOff x="4740" y="1030"/>
              <a:chExt cx="927" cy="195"/>
            </a:xfrm>
          </p:grpSpPr>
          <p:cxnSp>
            <p:nvCxnSpPr>
              <p:cNvPr id="675" name="Google Shape;675;p69"/>
              <p:cNvCxnSpPr/>
              <p:nvPr/>
            </p:nvCxnSpPr>
            <p:spPr>
              <a:xfrm flipH="1">
                <a:off x="4740" y="1126"/>
                <a:ext cx="135" cy="43"/>
              </a:xfrm>
              <a:prstGeom prst="straightConnector1">
                <a:avLst/>
              </a:prstGeom>
              <a:noFill/>
              <a:ln w="9525" cap="sq" cmpd="sng">
                <a:solidFill>
                  <a:srgbClr val="000000"/>
                </a:solidFill>
                <a:prstDash val="solid"/>
                <a:miter lim="800000"/>
                <a:headEnd type="none" w="sm" len="sm"/>
                <a:tailEnd type="triangle" w="med" len="med"/>
              </a:ln>
            </p:spPr>
          </p:cxnSp>
          <p:sp>
            <p:nvSpPr>
              <p:cNvPr id="676" name="Google Shape;676;p69"/>
              <p:cNvSpPr txBox="1"/>
              <p:nvPr/>
            </p:nvSpPr>
            <p:spPr>
              <a:xfrm>
                <a:off x="4839" y="1030"/>
                <a:ext cx="828" cy="195"/>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000000"/>
                  </a:buClr>
                  <a:buSzPts val="1400"/>
                  <a:buFont typeface="Arial"/>
                  <a:buNone/>
                </a:pPr>
                <a:r>
                  <a:rPr lang="fr-FR" sz="1400">
                    <a:solidFill>
                      <a:srgbClr val="000000"/>
                    </a:solidFill>
                    <a:latin typeface="Arial"/>
                    <a:ea typeface="Arial"/>
                    <a:cs typeface="Arial"/>
                    <a:sym typeface="Arial"/>
                  </a:rPr>
                  <a:t>5% nucléaire</a:t>
                </a:r>
                <a:endParaRPr sz="1800">
                  <a:solidFill>
                    <a:schemeClr val="dk1"/>
                  </a:solidFill>
                  <a:latin typeface="Calibri"/>
                  <a:ea typeface="Calibri"/>
                  <a:cs typeface="Calibri"/>
                  <a:sym typeface="Calibri"/>
                </a:endParaRPr>
              </a:p>
            </p:txBody>
          </p:sp>
        </p:grpSp>
        <p:grpSp>
          <p:nvGrpSpPr>
            <p:cNvPr id="677" name="Google Shape;677;p69" descr=" 10259"/>
            <p:cNvGrpSpPr/>
            <p:nvPr/>
          </p:nvGrpSpPr>
          <p:grpSpPr>
            <a:xfrm>
              <a:off x="7524750" y="1130300"/>
              <a:ext cx="2879725" cy="487363"/>
              <a:chOff x="4740" y="712"/>
              <a:chExt cx="1814" cy="307"/>
            </a:xfrm>
          </p:grpSpPr>
          <p:cxnSp>
            <p:nvCxnSpPr>
              <p:cNvPr id="678" name="Google Shape;678;p69"/>
              <p:cNvCxnSpPr/>
              <p:nvPr/>
            </p:nvCxnSpPr>
            <p:spPr>
              <a:xfrm flipH="1">
                <a:off x="4740" y="847"/>
                <a:ext cx="125" cy="172"/>
              </a:xfrm>
              <a:prstGeom prst="straightConnector1">
                <a:avLst/>
              </a:prstGeom>
              <a:noFill/>
              <a:ln w="9525" cap="sq" cmpd="sng">
                <a:solidFill>
                  <a:srgbClr val="000000"/>
                </a:solidFill>
                <a:prstDash val="solid"/>
                <a:miter lim="800000"/>
                <a:headEnd type="none" w="sm" len="sm"/>
                <a:tailEnd type="triangle" w="med" len="med"/>
              </a:ln>
            </p:spPr>
          </p:cxnSp>
          <p:sp>
            <p:nvSpPr>
              <p:cNvPr id="679" name="Google Shape;679;p69"/>
              <p:cNvSpPr txBox="1"/>
              <p:nvPr/>
            </p:nvSpPr>
            <p:spPr>
              <a:xfrm>
                <a:off x="4831" y="712"/>
                <a:ext cx="1723" cy="195"/>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000000"/>
                  </a:buClr>
                  <a:buSzPts val="1400"/>
                  <a:buFont typeface="Arial"/>
                  <a:buNone/>
                </a:pPr>
                <a:r>
                  <a:rPr lang="fr-FR" sz="1400">
                    <a:solidFill>
                      <a:srgbClr val="000000"/>
                    </a:solidFill>
                    <a:latin typeface="Arial"/>
                    <a:ea typeface="Arial"/>
                    <a:cs typeface="Arial"/>
                    <a:sym typeface="Arial"/>
                  </a:rPr>
                  <a:t>1% autres dont renouvelables</a:t>
                </a:r>
                <a:endParaRPr sz="1400">
                  <a:solidFill>
                    <a:srgbClr val="000000"/>
                  </a:solidFill>
                  <a:latin typeface="Arial"/>
                  <a:ea typeface="Arial"/>
                  <a:cs typeface="Arial"/>
                  <a:sym typeface="Arial"/>
                </a:endParaRPr>
              </a:p>
            </p:txBody>
          </p:sp>
        </p:grpSp>
        <p:grpSp>
          <p:nvGrpSpPr>
            <p:cNvPr id="680" name="Google Shape;680;p69" descr=" 10267"/>
            <p:cNvGrpSpPr/>
            <p:nvPr/>
          </p:nvGrpSpPr>
          <p:grpSpPr>
            <a:xfrm>
              <a:off x="7597774" y="1922463"/>
              <a:ext cx="2519363" cy="341312"/>
              <a:chOff x="4786" y="1211"/>
              <a:chExt cx="1587" cy="215"/>
            </a:xfrm>
          </p:grpSpPr>
          <p:sp>
            <p:nvSpPr>
              <p:cNvPr id="681" name="Google Shape;681;p69"/>
              <p:cNvSpPr txBox="1"/>
              <p:nvPr/>
            </p:nvSpPr>
            <p:spPr>
              <a:xfrm>
                <a:off x="4831" y="1211"/>
                <a:ext cx="1542" cy="195"/>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000000"/>
                  </a:buClr>
                  <a:buSzPts val="1400"/>
                  <a:buFont typeface="Arial"/>
                  <a:buNone/>
                </a:pPr>
                <a:r>
                  <a:rPr lang="fr-FR" sz="1400">
                    <a:solidFill>
                      <a:srgbClr val="000000"/>
                    </a:solidFill>
                    <a:latin typeface="Arial"/>
                    <a:ea typeface="Arial"/>
                    <a:cs typeface="Arial"/>
                    <a:sym typeface="Arial"/>
                  </a:rPr>
                  <a:t>10% biomasse et déchets</a:t>
                </a:r>
                <a:endParaRPr sz="1400">
                  <a:solidFill>
                    <a:srgbClr val="000000"/>
                  </a:solidFill>
                  <a:latin typeface="Arial"/>
                  <a:ea typeface="Arial"/>
                  <a:cs typeface="Arial"/>
                  <a:sym typeface="Arial"/>
                </a:endParaRPr>
              </a:p>
            </p:txBody>
          </p:sp>
          <p:sp>
            <p:nvSpPr>
              <p:cNvPr id="682" name="Google Shape;682;p69"/>
              <p:cNvSpPr/>
              <p:nvPr/>
            </p:nvSpPr>
            <p:spPr>
              <a:xfrm>
                <a:off x="4786" y="1211"/>
                <a:ext cx="78" cy="215"/>
              </a:xfrm>
              <a:prstGeom prst="rightBrace">
                <a:avLst>
                  <a:gd name="adj1" fmla="val 55192"/>
                  <a:gd name="adj2" fmla="val 50000"/>
                </a:avLst>
              </a:prstGeom>
              <a:no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grpSp>
        <p:grpSp>
          <p:nvGrpSpPr>
            <p:cNvPr id="683" name="Google Shape;683;p69" descr=" 10270"/>
            <p:cNvGrpSpPr/>
            <p:nvPr/>
          </p:nvGrpSpPr>
          <p:grpSpPr>
            <a:xfrm>
              <a:off x="7524750" y="1419227"/>
              <a:ext cx="1601788" cy="309563"/>
              <a:chOff x="4740" y="894"/>
              <a:chExt cx="1009" cy="195"/>
            </a:xfrm>
          </p:grpSpPr>
          <p:sp>
            <p:nvSpPr>
              <p:cNvPr id="684" name="Google Shape;684;p69"/>
              <p:cNvSpPr txBox="1"/>
              <p:nvPr/>
            </p:nvSpPr>
            <p:spPr>
              <a:xfrm>
                <a:off x="4830" y="894"/>
                <a:ext cx="919" cy="195"/>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rgbClr val="000000"/>
                  </a:buClr>
                  <a:buSzPts val="1400"/>
                  <a:buFont typeface="Arial"/>
                  <a:buNone/>
                </a:pPr>
                <a:r>
                  <a:rPr lang="fr-FR" sz="1400">
                    <a:solidFill>
                      <a:srgbClr val="000000"/>
                    </a:solidFill>
                    <a:latin typeface="Arial"/>
                    <a:ea typeface="Arial"/>
                    <a:cs typeface="Arial"/>
                    <a:sym typeface="Arial"/>
                  </a:rPr>
                  <a:t>2% hydro-élec</a:t>
                </a:r>
                <a:endParaRPr sz="1400">
                  <a:solidFill>
                    <a:srgbClr val="000000"/>
                  </a:solidFill>
                  <a:latin typeface="Arial"/>
                  <a:ea typeface="Arial"/>
                  <a:cs typeface="Arial"/>
                  <a:sym typeface="Arial"/>
                </a:endParaRPr>
              </a:p>
            </p:txBody>
          </p:sp>
          <p:cxnSp>
            <p:nvCxnSpPr>
              <p:cNvPr id="685" name="Google Shape;685;p69"/>
              <p:cNvCxnSpPr/>
              <p:nvPr/>
            </p:nvCxnSpPr>
            <p:spPr>
              <a:xfrm flipH="1">
                <a:off x="4740" y="1030"/>
                <a:ext cx="124" cy="43"/>
              </a:xfrm>
              <a:prstGeom prst="straightConnector1">
                <a:avLst/>
              </a:prstGeom>
              <a:noFill/>
              <a:ln w="9525" cap="sq" cmpd="sng">
                <a:solidFill>
                  <a:srgbClr val="000000"/>
                </a:solidFill>
                <a:prstDash val="solid"/>
                <a:miter lim="800000"/>
                <a:headEnd type="none" w="sm" len="sm"/>
                <a:tailEnd type="triangle" w="med" len="med"/>
              </a:ln>
            </p:spPr>
          </p:cxnSp>
        </p:grpSp>
      </p:grpSp>
      <p:sp>
        <p:nvSpPr>
          <p:cNvPr id="686" name="Google Shape;686;p69"/>
          <p:cNvSpPr txBox="1"/>
          <p:nvPr/>
        </p:nvSpPr>
        <p:spPr>
          <a:xfrm>
            <a:off x="2351089" y="946151"/>
            <a:ext cx="5761037" cy="398463"/>
          </a:xfrm>
          <a:prstGeom prst="rect">
            <a:avLst/>
          </a:prstGeom>
          <a:solidFill>
            <a:srgbClr val="F6AB38"/>
          </a:solid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FFFFFF"/>
              </a:buClr>
              <a:buSzPts val="2000"/>
              <a:buFont typeface="Century Gothic"/>
              <a:buNone/>
            </a:pPr>
            <a:r>
              <a:rPr lang="fr-FR" sz="2000" b="1">
                <a:solidFill>
                  <a:srgbClr val="FFFFFF"/>
                </a:solidFill>
                <a:latin typeface="Century Gothic"/>
                <a:ea typeface="Century Gothic"/>
                <a:cs typeface="Century Gothic"/>
                <a:sym typeface="Century Gothic"/>
              </a:rPr>
              <a:t>Le monde repose sur les énergies fossiles</a:t>
            </a:r>
            <a:endParaRPr sz="1800">
              <a:solidFill>
                <a:schemeClr val="dk1"/>
              </a:solidFill>
              <a:latin typeface="Calibri"/>
              <a:ea typeface="Calibri"/>
              <a:cs typeface="Calibri"/>
              <a:sym typeface="Calibri"/>
            </a:endParaRPr>
          </a:p>
        </p:txBody>
      </p:sp>
      <p:sp>
        <p:nvSpPr>
          <p:cNvPr id="687" name="Google Shape;687;p69"/>
          <p:cNvSpPr txBox="1"/>
          <p:nvPr/>
        </p:nvSpPr>
        <p:spPr>
          <a:xfrm>
            <a:off x="2351089" y="1554163"/>
            <a:ext cx="5761037" cy="398462"/>
          </a:xfrm>
          <a:prstGeom prst="rect">
            <a:avLst/>
          </a:prstGeom>
          <a:solidFill>
            <a:srgbClr val="F6AB38"/>
          </a:solid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FFFFFF"/>
              </a:buClr>
              <a:buSzPts val="2000"/>
              <a:buFont typeface="Century Gothic"/>
              <a:buNone/>
            </a:pPr>
            <a:r>
              <a:rPr lang="fr-FR" sz="2000" b="1">
                <a:solidFill>
                  <a:srgbClr val="FFFFFF"/>
                </a:solidFill>
                <a:latin typeface="Century Gothic"/>
                <a:ea typeface="Century Gothic"/>
                <a:cs typeface="Century Gothic"/>
                <a:sym typeface="Century Gothic"/>
              </a:rPr>
              <a:t>On consomme toujours + de chaque source</a:t>
            </a:r>
            <a:endParaRPr sz="1800">
              <a:solidFill>
                <a:schemeClr val="dk1"/>
              </a:solidFill>
              <a:latin typeface="Calibri"/>
              <a:ea typeface="Calibri"/>
              <a:cs typeface="Calibri"/>
              <a:sym typeface="Calibri"/>
            </a:endParaRPr>
          </a:p>
        </p:txBody>
      </p:sp>
      <p:sp>
        <p:nvSpPr>
          <p:cNvPr id="688" name="Google Shape;688;p69"/>
          <p:cNvSpPr/>
          <p:nvPr/>
        </p:nvSpPr>
        <p:spPr>
          <a:xfrm>
            <a:off x="40862" y="5957721"/>
            <a:ext cx="6566678" cy="30777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85160"/>
              </a:buClr>
              <a:buSzPts val="1400"/>
              <a:buFont typeface="Century Gothic"/>
              <a:buNone/>
            </a:pPr>
            <a:r>
              <a:rPr lang="fr-FR" sz="1400" i="1">
                <a:solidFill>
                  <a:srgbClr val="085160"/>
                </a:solidFill>
                <a:latin typeface="Century Gothic"/>
                <a:ea typeface="Century Gothic"/>
                <a:cs typeface="Century Gothic"/>
                <a:sym typeface="Century Gothic"/>
              </a:rPr>
              <a:t>Source : Avenir Climatique, BP Statistical Review, IEA </a:t>
            </a:r>
            <a:endParaRPr sz="1400" b="1" i="1">
              <a:solidFill>
                <a:schemeClr val="accent2"/>
              </a:solidFill>
              <a:latin typeface="Century Gothic"/>
              <a:ea typeface="Century Gothic"/>
              <a:cs typeface="Century Gothic"/>
              <a:sym typeface="Century Gothic"/>
            </a:endParaRPr>
          </a:p>
        </p:txBody>
      </p:sp>
      <p:sp>
        <p:nvSpPr>
          <p:cNvPr id="689" name="Google Shape;689;p69"/>
          <p:cNvSpPr txBox="1">
            <a:spLocks noGrp="1"/>
          </p:cNvSpPr>
          <p:nvPr>
            <p:ph type="title"/>
          </p:nvPr>
        </p:nvSpPr>
        <p:spPr>
          <a:xfrm>
            <a:off x="2027548" y="0"/>
            <a:ext cx="8028892" cy="980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fr-FR" sz="3200"/>
              <a:t>Se passer des énergies fossiles, c’est facile ?</a:t>
            </a:r>
            <a:endParaRPr sz="3200"/>
          </a:p>
        </p:txBody>
      </p:sp>
      <p:sp>
        <p:nvSpPr>
          <p:cNvPr id="690" name="Google Shape;690;p69"/>
          <p:cNvSpPr txBox="1"/>
          <p:nvPr/>
        </p:nvSpPr>
        <p:spPr>
          <a:xfrm>
            <a:off x="6607550" y="6265500"/>
            <a:ext cx="5691600" cy="5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000">
                <a:latin typeface="Calibri"/>
                <a:ea typeface="Calibri"/>
                <a:cs typeface="Calibri"/>
                <a:sym typeface="Calibri"/>
              </a:rPr>
              <a:t>Il n’y a jamais eu de transition !!! </a:t>
            </a:r>
            <a:endParaRPr sz="30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86"/>
                                        </p:tgtEl>
                                        <p:attrNameLst>
                                          <p:attrName>style.visibility</p:attrName>
                                        </p:attrNameLst>
                                      </p:cBhvr>
                                      <p:to>
                                        <p:strVal val="visible"/>
                                      </p:to>
                                    </p:set>
                                    <p:animEffect transition="in" filter="fade">
                                      <p:cBhvr>
                                        <p:cTn id="35" dur="500"/>
                                        <p:tgtEl>
                                          <p:spTgt spid="68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87"/>
                                        </p:tgtEl>
                                        <p:attrNameLst>
                                          <p:attrName>style.visibility</p:attrName>
                                        </p:attrNameLst>
                                      </p:cBhvr>
                                      <p:to>
                                        <p:strVal val="visible"/>
                                      </p:to>
                                    </p:set>
                                    <p:animEffect transition="in" filter="fade">
                                      <p:cBhvr>
                                        <p:cTn id="40" dur="500"/>
                                        <p:tgtEl>
                                          <p:spTgt spid="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p:nvPr/>
        </p:nvSpPr>
        <p:spPr>
          <a:xfrm>
            <a:off x="978335" y="2083541"/>
            <a:ext cx="10077893"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L’urgence climatique</a:t>
            </a:r>
            <a:endParaRPr sz="8800">
              <a:solidFill>
                <a:schemeClr val="dk1"/>
              </a:solidFill>
              <a:latin typeface="Calibri"/>
              <a:ea typeface="Calibri"/>
              <a:cs typeface="Calibri"/>
              <a:sym typeface="Calibri"/>
            </a:endParaRPr>
          </a:p>
        </p:txBody>
      </p:sp>
      <p:sp>
        <p:nvSpPr>
          <p:cNvPr id="250" name="Google Shape;250;p42"/>
          <p:cNvSpPr txBox="1"/>
          <p:nvPr/>
        </p:nvSpPr>
        <p:spPr>
          <a:xfrm rot="900000">
            <a:off x="1312752" y="1846907"/>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cxnSp>
        <p:nvCxnSpPr>
          <p:cNvPr id="696" name="Google Shape;696;p70"/>
          <p:cNvCxnSpPr/>
          <p:nvPr/>
        </p:nvCxnSpPr>
        <p:spPr>
          <a:xfrm>
            <a:off x="1703389" y="3500438"/>
            <a:ext cx="8785225" cy="0"/>
          </a:xfrm>
          <a:prstGeom prst="straightConnector1">
            <a:avLst/>
          </a:prstGeom>
          <a:noFill/>
          <a:ln w="57150" cap="flat" cmpd="sng">
            <a:solidFill>
              <a:schemeClr val="accent2"/>
            </a:solidFill>
            <a:prstDash val="solid"/>
            <a:round/>
            <a:headEnd type="none" w="sm" len="sm"/>
            <a:tailEnd type="triangle" w="med" len="med"/>
          </a:ln>
        </p:spPr>
      </p:cxnSp>
      <p:cxnSp>
        <p:nvCxnSpPr>
          <p:cNvPr id="697" name="Google Shape;697;p70"/>
          <p:cNvCxnSpPr/>
          <p:nvPr/>
        </p:nvCxnSpPr>
        <p:spPr>
          <a:xfrm rot="10800000">
            <a:off x="5951538" y="1557338"/>
            <a:ext cx="0" cy="4392612"/>
          </a:xfrm>
          <a:prstGeom prst="straightConnector1">
            <a:avLst/>
          </a:prstGeom>
          <a:noFill/>
          <a:ln w="57150" cap="flat" cmpd="sng">
            <a:solidFill>
              <a:schemeClr val="accent2"/>
            </a:solidFill>
            <a:prstDash val="solid"/>
            <a:round/>
            <a:headEnd type="none" w="sm" len="sm"/>
            <a:tailEnd type="triangle" w="med" len="med"/>
          </a:ln>
        </p:spPr>
      </p:cxnSp>
      <p:sp>
        <p:nvSpPr>
          <p:cNvPr id="698" name="Google Shape;698;p70"/>
          <p:cNvSpPr txBox="1"/>
          <p:nvPr/>
        </p:nvSpPr>
        <p:spPr>
          <a:xfrm>
            <a:off x="8470900" y="3052764"/>
            <a:ext cx="2197100" cy="376237"/>
          </a:xfrm>
          <a:prstGeom prst="rect">
            <a:avLst/>
          </a:prstGeom>
          <a:noFill/>
          <a:ln>
            <a:noFill/>
          </a:ln>
        </p:spPr>
        <p:txBody>
          <a:bodyPr spcFirstLastPara="1" wrap="square" lIns="91425" tIns="45700" rIns="91425" bIns="45700" anchor="t" anchorCtr="0">
            <a:noAutofit/>
          </a:bodyPr>
          <a:lstStyle/>
          <a:p>
            <a:pPr marL="0" marR="0" lvl="0" indent="0" algn="ctr" rtl="0">
              <a:lnSpc>
                <a:spcPct val="93000"/>
              </a:lnSpc>
              <a:spcBef>
                <a:spcPts val="0"/>
              </a:spcBef>
              <a:spcAft>
                <a:spcPts val="0"/>
              </a:spcAft>
              <a:buClr>
                <a:srgbClr val="000000"/>
              </a:buClr>
              <a:buSzPts val="2000"/>
              <a:buFont typeface="Times New Roman"/>
              <a:buNone/>
            </a:pPr>
            <a:r>
              <a:rPr lang="fr-FR" sz="2000" b="1">
                <a:solidFill>
                  <a:schemeClr val="accent2"/>
                </a:solidFill>
                <a:latin typeface="Century Gothic"/>
                <a:ea typeface="Century Gothic"/>
                <a:cs typeface="Century Gothic"/>
                <a:sym typeface="Century Gothic"/>
              </a:rPr>
              <a:t>Très concentré</a:t>
            </a:r>
            <a:endParaRPr sz="1800">
              <a:solidFill>
                <a:schemeClr val="dk1"/>
              </a:solidFill>
              <a:latin typeface="Calibri"/>
              <a:ea typeface="Calibri"/>
              <a:cs typeface="Calibri"/>
              <a:sym typeface="Calibri"/>
            </a:endParaRPr>
          </a:p>
        </p:txBody>
      </p:sp>
      <p:sp>
        <p:nvSpPr>
          <p:cNvPr id="699" name="Google Shape;699;p70"/>
          <p:cNvSpPr txBox="1"/>
          <p:nvPr/>
        </p:nvSpPr>
        <p:spPr>
          <a:xfrm>
            <a:off x="1524000" y="3068639"/>
            <a:ext cx="2051050" cy="376237"/>
          </a:xfrm>
          <a:prstGeom prst="rect">
            <a:avLst/>
          </a:prstGeom>
          <a:noFill/>
          <a:ln>
            <a:noFill/>
          </a:ln>
        </p:spPr>
        <p:txBody>
          <a:bodyPr spcFirstLastPara="1" wrap="square" lIns="91425" tIns="45700" rIns="91425" bIns="45700" anchor="t" anchorCtr="0">
            <a:noAutofit/>
          </a:bodyPr>
          <a:lstStyle/>
          <a:p>
            <a:pPr marL="0" marR="0" lvl="0" indent="0" algn="ctr" rtl="0">
              <a:lnSpc>
                <a:spcPct val="93000"/>
              </a:lnSpc>
              <a:spcBef>
                <a:spcPts val="0"/>
              </a:spcBef>
              <a:spcAft>
                <a:spcPts val="0"/>
              </a:spcAft>
              <a:buClr>
                <a:srgbClr val="000000"/>
              </a:buClr>
              <a:buSzPts val="2000"/>
              <a:buFont typeface="Times New Roman"/>
              <a:buNone/>
            </a:pPr>
            <a:r>
              <a:rPr lang="fr-FR" sz="2000" b="1">
                <a:solidFill>
                  <a:schemeClr val="accent2"/>
                </a:solidFill>
                <a:latin typeface="Century Gothic"/>
                <a:ea typeface="Century Gothic"/>
                <a:cs typeface="Century Gothic"/>
                <a:sym typeface="Century Gothic"/>
              </a:rPr>
              <a:t>Peu concentré</a:t>
            </a:r>
            <a:endParaRPr sz="1800">
              <a:solidFill>
                <a:schemeClr val="dk1"/>
              </a:solidFill>
              <a:latin typeface="Calibri"/>
              <a:ea typeface="Calibri"/>
              <a:cs typeface="Calibri"/>
              <a:sym typeface="Calibri"/>
            </a:endParaRPr>
          </a:p>
        </p:txBody>
      </p:sp>
      <p:sp>
        <p:nvSpPr>
          <p:cNvPr id="700" name="Google Shape;700;p70"/>
          <p:cNvSpPr txBox="1"/>
          <p:nvPr/>
        </p:nvSpPr>
        <p:spPr>
          <a:xfrm>
            <a:off x="4520154" y="5949951"/>
            <a:ext cx="2854187" cy="378565"/>
          </a:xfrm>
          <a:prstGeom prst="rect">
            <a:avLst/>
          </a:prstGeom>
          <a:noFill/>
          <a:ln>
            <a:noFill/>
          </a:ln>
        </p:spPr>
        <p:txBody>
          <a:bodyPr spcFirstLastPara="1" wrap="square" lIns="91425" tIns="45700" rIns="91425" bIns="45700" anchor="t" anchorCtr="0">
            <a:noAutofit/>
          </a:bodyPr>
          <a:lstStyle/>
          <a:p>
            <a:pPr marL="0" marR="0" lvl="0" indent="0" algn="ctr" rtl="0">
              <a:lnSpc>
                <a:spcPct val="93000"/>
              </a:lnSpc>
              <a:spcBef>
                <a:spcPts val="0"/>
              </a:spcBef>
              <a:spcAft>
                <a:spcPts val="0"/>
              </a:spcAft>
              <a:buClr>
                <a:srgbClr val="000000"/>
              </a:buClr>
              <a:buSzPts val="2000"/>
              <a:buFont typeface="Times New Roman"/>
              <a:buNone/>
            </a:pPr>
            <a:r>
              <a:rPr lang="fr-FR" sz="2000" b="1">
                <a:solidFill>
                  <a:schemeClr val="accent2"/>
                </a:solidFill>
                <a:latin typeface="Century Gothic"/>
                <a:ea typeface="Century Gothic"/>
                <a:cs typeface="Century Gothic"/>
                <a:sym typeface="Century Gothic"/>
              </a:rPr>
              <a:t>Difficile à exploiter</a:t>
            </a:r>
            <a:endParaRPr sz="1800">
              <a:solidFill>
                <a:schemeClr val="dk1"/>
              </a:solidFill>
              <a:latin typeface="Calibri"/>
              <a:ea typeface="Calibri"/>
              <a:cs typeface="Calibri"/>
              <a:sym typeface="Calibri"/>
            </a:endParaRPr>
          </a:p>
        </p:txBody>
      </p:sp>
      <p:sp>
        <p:nvSpPr>
          <p:cNvPr id="701" name="Google Shape;701;p70"/>
          <p:cNvSpPr txBox="1"/>
          <p:nvPr/>
        </p:nvSpPr>
        <p:spPr>
          <a:xfrm>
            <a:off x="5159376" y="836613"/>
            <a:ext cx="1547813" cy="660400"/>
          </a:xfrm>
          <a:prstGeom prst="rect">
            <a:avLst/>
          </a:prstGeom>
          <a:noFill/>
          <a:ln>
            <a:noFill/>
          </a:ln>
        </p:spPr>
        <p:txBody>
          <a:bodyPr spcFirstLastPara="1" wrap="square" lIns="91425" tIns="45700" rIns="91425" bIns="45700" anchor="t" anchorCtr="0">
            <a:noAutofit/>
          </a:bodyPr>
          <a:lstStyle/>
          <a:p>
            <a:pPr marL="0" marR="0" lvl="0" indent="0" algn="ctr" rtl="0">
              <a:lnSpc>
                <a:spcPct val="93000"/>
              </a:lnSpc>
              <a:spcBef>
                <a:spcPts val="0"/>
              </a:spcBef>
              <a:spcAft>
                <a:spcPts val="0"/>
              </a:spcAft>
              <a:buClr>
                <a:srgbClr val="000000"/>
              </a:buClr>
              <a:buSzPts val="2000"/>
              <a:buFont typeface="Times New Roman"/>
              <a:buNone/>
            </a:pPr>
            <a:r>
              <a:rPr lang="fr-FR" sz="2000" b="1">
                <a:solidFill>
                  <a:schemeClr val="accent2"/>
                </a:solidFill>
                <a:latin typeface="Century Gothic"/>
                <a:ea typeface="Century Gothic"/>
                <a:cs typeface="Century Gothic"/>
                <a:sym typeface="Century Gothic"/>
              </a:rPr>
              <a:t>Facile à exploiter</a:t>
            </a:r>
            <a:endParaRPr sz="1800">
              <a:solidFill>
                <a:schemeClr val="dk1"/>
              </a:solidFill>
              <a:latin typeface="Calibri"/>
              <a:ea typeface="Calibri"/>
              <a:cs typeface="Calibri"/>
              <a:sym typeface="Calibri"/>
            </a:endParaRPr>
          </a:p>
        </p:txBody>
      </p:sp>
      <p:pic>
        <p:nvPicPr>
          <p:cNvPr id="702" name="Google Shape;702;p70"/>
          <p:cNvPicPr preferRelativeResize="0"/>
          <p:nvPr/>
        </p:nvPicPr>
        <p:blipFill rotWithShape="1">
          <a:blip r:embed="rId3">
            <a:alphaModFix/>
          </a:blip>
          <a:srcRect/>
          <a:stretch/>
        </p:blipFill>
        <p:spPr>
          <a:xfrm>
            <a:off x="3137952" y="4186069"/>
            <a:ext cx="1080000" cy="1080000"/>
          </a:xfrm>
          <a:prstGeom prst="rect">
            <a:avLst/>
          </a:prstGeom>
          <a:noFill/>
          <a:ln>
            <a:noFill/>
          </a:ln>
        </p:spPr>
      </p:pic>
      <p:pic>
        <p:nvPicPr>
          <p:cNvPr id="703" name="Google Shape;703;p70"/>
          <p:cNvPicPr preferRelativeResize="0"/>
          <p:nvPr/>
        </p:nvPicPr>
        <p:blipFill rotWithShape="1">
          <a:blip r:embed="rId4">
            <a:alphaModFix/>
          </a:blip>
          <a:srcRect/>
          <a:stretch/>
        </p:blipFill>
        <p:spPr>
          <a:xfrm>
            <a:off x="2183900" y="1293180"/>
            <a:ext cx="1080000" cy="1080000"/>
          </a:xfrm>
          <a:prstGeom prst="rect">
            <a:avLst/>
          </a:prstGeom>
          <a:noFill/>
          <a:ln>
            <a:noFill/>
          </a:ln>
        </p:spPr>
      </p:pic>
      <p:pic>
        <p:nvPicPr>
          <p:cNvPr id="704" name="Google Shape;704;p70"/>
          <p:cNvPicPr preferRelativeResize="0"/>
          <p:nvPr/>
        </p:nvPicPr>
        <p:blipFill rotWithShape="1">
          <a:blip r:embed="rId5">
            <a:alphaModFix/>
          </a:blip>
          <a:srcRect/>
          <a:stretch/>
        </p:blipFill>
        <p:spPr>
          <a:xfrm>
            <a:off x="3440154" y="1293180"/>
            <a:ext cx="1080000" cy="1080000"/>
          </a:xfrm>
          <a:prstGeom prst="rect">
            <a:avLst/>
          </a:prstGeom>
          <a:noFill/>
          <a:ln>
            <a:noFill/>
          </a:ln>
        </p:spPr>
      </p:pic>
      <p:pic>
        <p:nvPicPr>
          <p:cNvPr id="705" name="Google Shape;705;p70"/>
          <p:cNvPicPr preferRelativeResize="0"/>
          <p:nvPr/>
        </p:nvPicPr>
        <p:blipFill rotWithShape="1">
          <a:blip r:embed="rId6">
            <a:alphaModFix/>
          </a:blip>
          <a:srcRect/>
          <a:stretch/>
        </p:blipFill>
        <p:spPr>
          <a:xfrm>
            <a:off x="1785807" y="4461091"/>
            <a:ext cx="1080000" cy="1080000"/>
          </a:xfrm>
          <a:prstGeom prst="rect">
            <a:avLst/>
          </a:prstGeom>
          <a:noFill/>
          <a:ln>
            <a:noFill/>
          </a:ln>
        </p:spPr>
      </p:pic>
      <p:pic>
        <p:nvPicPr>
          <p:cNvPr id="706" name="Google Shape;706;p70"/>
          <p:cNvPicPr preferRelativeResize="0"/>
          <p:nvPr/>
        </p:nvPicPr>
        <p:blipFill rotWithShape="1">
          <a:blip r:embed="rId7">
            <a:alphaModFix/>
          </a:blip>
          <a:srcRect/>
          <a:stretch/>
        </p:blipFill>
        <p:spPr>
          <a:xfrm>
            <a:off x="9588000" y="4961037"/>
            <a:ext cx="1080000" cy="1080000"/>
          </a:xfrm>
          <a:prstGeom prst="rect">
            <a:avLst/>
          </a:prstGeom>
          <a:noFill/>
          <a:ln>
            <a:noFill/>
          </a:ln>
        </p:spPr>
      </p:pic>
      <p:pic>
        <p:nvPicPr>
          <p:cNvPr id="707" name="Google Shape;707;p70"/>
          <p:cNvPicPr preferRelativeResize="0"/>
          <p:nvPr/>
        </p:nvPicPr>
        <p:blipFill rotWithShape="1">
          <a:blip r:embed="rId8">
            <a:alphaModFix/>
          </a:blip>
          <a:srcRect/>
          <a:stretch/>
        </p:blipFill>
        <p:spPr>
          <a:xfrm>
            <a:off x="4797698" y="2866525"/>
            <a:ext cx="1080000" cy="1080000"/>
          </a:xfrm>
          <a:prstGeom prst="rect">
            <a:avLst/>
          </a:prstGeom>
          <a:noFill/>
          <a:ln>
            <a:noFill/>
          </a:ln>
        </p:spPr>
      </p:pic>
      <p:pic>
        <p:nvPicPr>
          <p:cNvPr id="708" name="Google Shape;708;p70"/>
          <p:cNvPicPr preferRelativeResize="0"/>
          <p:nvPr/>
        </p:nvPicPr>
        <p:blipFill rotWithShape="1">
          <a:blip r:embed="rId9">
            <a:alphaModFix/>
          </a:blip>
          <a:srcRect/>
          <a:stretch/>
        </p:blipFill>
        <p:spPr>
          <a:xfrm>
            <a:off x="6444058" y="2888380"/>
            <a:ext cx="1080000" cy="1080000"/>
          </a:xfrm>
          <a:prstGeom prst="rect">
            <a:avLst/>
          </a:prstGeom>
          <a:noFill/>
          <a:ln>
            <a:noFill/>
          </a:ln>
        </p:spPr>
      </p:pic>
      <p:pic>
        <p:nvPicPr>
          <p:cNvPr id="709" name="Google Shape;709;p70"/>
          <p:cNvPicPr preferRelativeResize="0"/>
          <p:nvPr/>
        </p:nvPicPr>
        <p:blipFill rotWithShape="1">
          <a:blip r:embed="rId10">
            <a:alphaModFix/>
          </a:blip>
          <a:srcRect/>
          <a:stretch/>
        </p:blipFill>
        <p:spPr>
          <a:xfrm>
            <a:off x="5407247" y="4239586"/>
            <a:ext cx="1080000" cy="1080000"/>
          </a:xfrm>
          <a:prstGeom prst="rect">
            <a:avLst/>
          </a:prstGeom>
          <a:noFill/>
          <a:ln>
            <a:noFill/>
          </a:ln>
        </p:spPr>
      </p:pic>
      <p:pic>
        <p:nvPicPr>
          <p:cNvPr id="710" name="Google Shape;710;p70"/>
          <p:cNvPicPr preferRelativeResize="0"/>
          <p:nvPr/>
        </p:nvPicPr>
        <p:blipFill rotWithShape="1">
          <a:blip r:embed="rId11">
            <a:alphaModFix/>
          </a:blip>
          <a:srcRect/>
          <a:stretch/>
        </p:blipFill>
        <p:spPr>
          <a:xfrm>
            <a:off x="8016578" y="1557338"/>
            <a:ext cx="1080000" cy="1080000"/>
          </a:xfrm>
          <a:prstGeom prst="rect">
            <a:avLst/>
          </a:prstGeom>
          <a:noFill/>
          <a:ln>
            <a:noFill/>
          </a:ln>
        </p:spPr>
      </p:pic>
      <p:sp>
        <p:nvSpPr>
          <p:cNvPr id="711" name="Google Shape;711;p70"/>
          <p:cNvSpPr/>
          <p:nvPr/>
        </p:nvSpPr>
        <p:spPr>
          <a:xfrm>
            <a:off x="40862" y="5957721"/>
            <a:ext cx="6566678" cy="30777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85160"/>
              </a:buClr>
              <a:buSzPts val="1400"/>
              <a:buFont typeface="Century Gothic"/>
              <a:buNone/>
            </a:pPr>
            <a:r>
              <a:rPr lang="fr-FR" sz="1400" i="1">
                <a:solidFill>
                  <a:srgbClr val="085160"/>
                </a:solidFill>
                <a:latin typeface="Century Gothic"/>
                <a:ea typeface="Century Gothic"/>
                <a:cs typeface="Century Gothic"/>
                <a:sym typeface="Century Gothic"/>
              </a:rPr>
              <a:t>Source : Avenir Climatique</a:t>
            </a:r>
            <a:endParaRPr sz="1400" b="1" i="1">
              <a:solidFill>
                <a:schemeClr val="accent2"/>
              </a:solidFill>
              <a:latin typeface="Century Gothic"/>
              <a:ea typeface="Century Gothic"/>
              <a:cs typeface="Century Gothic"/>
              <a:sym typeface="Century Gothic"/>
            </a:endParaRPr>
          </a:p>
        </p:txBody>
      </p:sp>
      <p:sp>
        <p:nvSpPr>
          <p:cNvPr id="712" name="Google Shape;712;p70"/>
          <p:cNvSpPr txBox="1">
            <a:spLocks noGrp="1"/>
          </p:cNvSpPr>
          <p:nvPr>
            <p:ph type="title"/>
          </p:nvPr>
        </p:nvSpPr>
        <p:spPr>
          <a:xfrm>
            <a:off x="2027548" y="0"/>
            <a:ext cx="8028892" cy="980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fr-FR" sz="3200"/>
              <a:t>Se passer des énergies fossiles, c’est facile ?</a:t>
            </a:r>
            <a:endParaRPr sz="3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1"/>
          <p:cNvSpPr txBox="1"/>
          <p:nvPr/>
        </p:nvSpPr>
        <p:spPr>
          <a:xfrm>
            <a:off x="1456550" y="69200"/>
            <a:ext cx="94761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200" b="1">
                <a:solidFill>
                  <a:schemeClr val="dk1"/>
                </a:solidFill>
                <a:latin typeface="Calibri"/>
                <a:ea typeface="Calibri"/>
                <a:cs typeface="Calibri"/>
                <a:sym typeface="Calibri"/>
              </a:rPr>
              <a:t>Les émissions de méthane, ca ne se décarbone pas</a:t>
            </a:r>
            <a:endParaRPr sz="3200" b="1">
              <a:solidFill>
                <a:schemeClr val="dk1"/>
              </a:solidFill>
              <a:latin typeface="Calibri"/>
              <a:ea typeface="Calibri"/>
              <a:cs typeface="Calibri"/>
              <a:sym typeface="Calibri"/>
            </a:endParaRPr>
          </a:p>
        </p:txBody>
      </p:sp>
      <p:pic>
        <p:nvPicPr>
          <p:cNvPr id="719" name="Google Shape;719;p71"/>
          <p:cNvPicPr preferRelativeResize="0"/>
          <p:nvPr/>
        </p:nvPicPr>
        <p:blipFill rotWithShape="1">
          <a:blip r:embed="rId3">
            <a:alphaModFix/>
          </a:blip>
          <a:srcRect/>
          <a:stretch/>
        </p:blipFill>
        <p:spPr>
          <a:xfrm>
            <a:off x="9099559" y="1771910"/>
            <a:ext cx="3020321" cy="3918027"/>
          </a:xfrm>
          <a:prstGeom prst="rect">
            <a:avLst/>
          </a:prstGeom>
          <a:noFill/>
          <a:ln>
            <a:noFill/>
          </a:ln>
        </p:spPr>
      </p:pic>
      <p:pic>
        <p:nvPicPr>
          <p:cNvPr id="720" name="Google Shape;720;p71"/>
          <p:cNvPicPr preferRelativeResize="0"/>
          <p:nvPr/>
        </p:nvPicPr>
        <p:blipFill rotWithShape="1">
          <a:blip r:embed="rId4">
            <a:alphaModFix/>
          </a:blip>
          <a:srcRect/>
          <a:stretch/>
        </p:blipFill>
        <p:spPr>
          <a:xfrm>
            <a:off x="215249" y="786794"/>
            <a:ext cx="3487070" cy="3487070"/>
          </a:xfrm>
          <a:prstGeom prst="rect">
            <a:avLst/>
          </a:prstGeom>
          <a:noFill/>
          <a:ln>
            <a:noFill/>
          </a:ln>
        </p:spPr>
      </p:pic>
      <p:sp>
        <p:nvSpPr>
          <p:cNvPr id="721" name="Google Shape;721;p71"/>
          <p:cNvSpPr txBox="1"/>
          <p:nvPr/>
        </p:nvSpPr>
        <p:spPr>
          <a:xfrm>
            <a:off x="9012583" y="5781440"/>
            <a:ext cx="3194272"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800">
                <a:solidFill>
                  <a:schemeClr val="dk1"/>
                </a:solidFill>
                <a:latin typeface="Calibri"/>
                <a:ea typeface="Calibri"/>
                <a:cs typeface="Calibri"/>
                <a:sym typeface="Calibri"/>
              </a:rPr>
              <a:t>Poore et Nemecek </a:t>
            </a:r>
            <a:r>
              <a:rPr lang="fr-FR" sz="1800" i="1">
                <a:solidFill>
                  <a:schemeClr val="dk1"/>
                </a:solidFill>
                <a:latin typeface="Calibri"/>
                <a:ea typeface="Calibri"/>
                <a:cs typeface="Calibri"/>
                <a:sym typeface="Calibri"/>
              </a:rPr>
              <a:t>Science</a:t>
            </a:r>
            <a:r>
              <a:rPr lang="fr-FR" sz="1800">
                <a:solidFill>
                  <a:schemeClr val="dk1"/>
                </a:solidFill>
                <a:latin typeface="Calibri"/>
                <a:ea typeface="Calibri"/>
                <a:cs typeface="Calibri"/>
                <a:sym typeface="Calibri"/>
              </a:rPr>
              <a:t> 2018</a:t>
            </a:r>
            <a:endParaRPr sz="1800">
              <a:solidFill>
                <a:schemeClr val="dk1"/>
              </a:solidFill>
              <a:latin typeface="Calibri"/>
              <a:ea typeface="Calibri"/>
              <a:cs typeface="Calibri"/>
              <a:sym typeface="Calibri"/>
            </a:endParaRPr>
          </a:p>
        </p:txBody>
      </p:sp>
      <p:pic>
        <p:nvPicPr>
          <p:cNvPr id="722" name="Google Shape;722;p71"/>
          <p:cNvPicPr preferRelativeResize="0"/>
          <p:nvPr/>
        </p:nvPicPr>
        <p:blipFill rotWithShape="1">
          <a:blip r:embed="rId5">
            <a:alphaModFix/>
          </a:blip>
          <a:srcRect/>
          <a:stretch/>
        </p:blipFill>
        <p:spPr>
          <a:xfrm>
            <a:off x="3925604" y="786794"/>
            <a:ext cx="4824990" cy="4581917"/>
          </a:xfrm>
          <a:prstGeom prst="rect">
            <a:avLst/>
          </a:prstGeom>
          <a:noFill/>
          <a:ln>
            <a:noFill/>
          </a:ln>
        </p:spPr>
      </p:pic>
      <p:pic>
        <p:nvPicPr>
          <p:cNvPr id="723" name="Google Shape;723;p71"/>
          <p:cNvPicPr preferRelativeResize="0"/>
          <p:nvPr/>
        </p:nvPicPr>
        <p:blipFill rotWithShape="1">
          <a:blip r:embed="rId6">
            <a:alphaModFix/>
          </a:blip>
          <a:srcRect/>
          <a:stretch/>
        </p:blipFill>
        <p:spPr>
          <a:xfrm>
            <a:off x="4353078" y="5560962"/>
            <a:ext cx="4232031" cy="558337"/>
          </a:xfrm>
          <a:prstGeom prst="rect">
            <a:avLst/>
          </a:prstGeom>
          <a:noFill/>
          <a:ln>
            <a:noFill/>
          </a:ln>
        </p:spPr>
      </p:pic>
      <p:sp>
        <p:nvSpPr>
          <p:cNvPr id="724" name="Google Shape;724;p71"/>
          <p:cNvSpPr txBox="1"/>
          <p:nvPr/>
        </p:nvSpPr>
        <p:spPr>
          <a:xfrm>
            <a:off x="214841" y="4119447"/>
            <a:ext cx="3710763"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La surface de l’Afrique utilisée pour la consommation de viande et produits animaux</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réduire la conso de viande de moitié en sélectionnant les élevages les plus efficaces : </a:t>
            </a:r>
            <a:r>
              <a:rPr lang="fr-FR" sz="1800" b="1">
                <a:solidFill>
                  <a:srgbClr val="FFC000"/>
                </a:solidFill>
                <a:latin typeface="Calibri"/>
                <a:ea typeface="Calibri"/>
                <a:cs typeface="Calibri"/>
                <a:sym typeface="Calibri"/>
              </a:rPr>
              <a:t>-20% pour les émissions mondiales de CO</a:t>
            </a:r>
            <a:r>
              <a:rPr lang="fr-FR" sz="1800" b="1" baseline="-25000">
                <a:solidFill>
                  <a:srgbClr val="FFC000"/>
                </a:solidFill>
                <a:latin typeface="Calibri"/>
                <a:ea typeface="Calibri"/>
                <a:cs typeface="Calibri"/>
                <a:sym typeface="Calibri"/>
              </a:rPr>
              <a:t>2</a:t>
            </a:r>
            <a:r>
              <a:rPr lang="fr-FR" sz="1800" b="1">
                <a:solidFill>
                  <a:srgbClr val="FFC000"/>
                </a:solidFill>
                <a:latin typeface="Calibri"/>
                <a:ea typeface="Calibri"/>
                <a:cs typeface="Calibri"/>
                <a:sym typeface="Calibri"/>
              </a:rPr>
              <a:t>.</a:t>
            </a:r>
            <a:endParaRPr/>
          </a:p>
        </p:txBody>
      </p:sp>
      <p:sp>
        <p:nvSpPr>
          <p:cNvPr id="725" name="Google Shape;725;p71"/>
          <p:cNvSpPr txBox="1"/>
          <p:nvPr/>
        </p:nvSpPr>
        <p:spPr>
          <a:xfrm>
            <a:off x="3426240" y="6343023"/>
            <a:ext cx="6085705"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rgbClr val="FF0000"/>
                </a:solidFill>
                <a:latin typeface="Calibri"/>
                <a:ea typeface="Calibri"/>
                <a:cs typeface="Calibri"/>
                <a:sym typeface="Calibri"/>
              </a:rPr>
              <a:t>En France : 75% de l’impact de notre alimentation : ruminants</a:t>
            </a:r>
            <a:endParaRPr sz="1800" b="1">
              <a:solidFill>
                <a:srgbClr val="FF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72"/>
          <p:cNvPicPr preferRelativeResize="0"/>
          <p:nvPr/>
        </p:nvPicPr>
        <p:blipFill rotWithShape="1">
          <a:blip r:embed="rId3">
            <a:alphaModFix/>
          </a:blip>
          <a:srcRect/>
          <a:stretch/>
        </p:blipFill>
        <p:spPr>
          <a:xfrm>
            <a:off x="76200" y="692150"/>
            <a:ext cx="5981700" cy="1666875"/>
          </a:xfrm>
          <a:prstGeom prst="rect">
            <a:avLst/>
          </a:prstGeom>
          <a:noFill/>
          <a:ln>
            <a:noFill/>
          </a:ln>
        </p:spPr>
      </p:pic>
      <p:sp>
        <p:nvSpPr>
          <p:cNvPr id="731" name="Google Shape;731;p72"/>
          <p:cNvSpPr txBox="1">
            <a:spLocks noGrp="1"/>
          </p:cNvSpPr>
          <p:nvPr>
            <p:ph type="subTitle" idx="1"/>
          </p:nvPr>
        </p:nvSpPr>
        <p:spPr>
          <a:xfrm>
            <a:off x="1524000" y="0"/>
            <a:ext cx="9144000" cy="692100"/>
          </a:xfrm>
          <a:prstGeom prst="rect">
            <a:avLst/>
          </a:prstGeom>
          <a:noFill/>
          <a:ln>
            <a:noFill/>
          </a:ln>
        </p:spPr>
        <p:txBody>
          <a:bodyPr spcFirstLastPara="1" wrap="square" lIns="91425" tIns="45700" rIns="91425" bIns="45700" anchor="t" anchorCtr="1">
            <a:noAutofit/>
          </a:bodyPr>
          <a:lstStyle/>
          <a:p>
            <a:pPr marL="0" lvl="0" indent="0" algn="ctr" rtl="0">
              <a:lnSpc>
                <a:spcPct val="115000"/>
              </a:lnSpc>
              <a:spcBef>
                <a:spcPts val="0"/>
              </a:spcBef>
              <a:spcAft>
                <a:spcPts val="0"/>
              </a:spcAft>
              <a:buClr>
                <a:schemeClr val="dk1"/>
              </a:buClr>
              <a:buSzPts val="1100"/>
              <a:buFont typeface="Arial"/>
              <a:buNone/>
            </a:pPr>
            <a:r>
              <a:rPr lang="fr-FR" sz="2800" b="1">
                <a:solidFill>
                  <a:schemeClr val="dk1"/>
                </a:solidFill>
                <a:latin typeface="Calibri"/>
                <a:ea typeface="Calibri"/>
                <a:cs typeface="Calibri"/>
                <a:sym typeface="Calibri"/>
              </a:rPr>
              <a:t>La « justice sociale » n’est pas suffisante</a:t>
            </a:r>
            <a:endParaRPr sz="2800" b="1">
              <a:solidFill>
                <a:schemeClr val="dk1"/>
              </a:solidFill>
              <a:latin typeface="Calibri"/>
              <a:ea typeface="Calibri"/>
              <a:cs typeface="Calibri"/>
              <a:sym typeface="Calibri"/>
            </a:endParaRPr>
          </a:p>
          <a:p>
            <a:pPr marL="0" lvl="0" indent="0" algn="ctr" rtl="0">
              <a:lnSpc>
                <a:spcPct val="100000"/>
              </a:lnSpc>
              <a:spcBef>
                <a:spcPts val="0"/>
              </a:spcBef>
              <a:spcAft>
                <a:spcPts val="0"/>
              </a:spcAft>
              <a:buSzPts val="2800"/>
              <a:buNone/>
            </a:pPr>
            <a:endParaRPr sz="2800" b="1">
              <a:latin typeface="Calibri"/>
              <a:ea typeface="Calibri"/>
              <a:cs typeface="Calibri"/>
              <a:sym typeface="Calibri"/>
            </a:endParaRPr>
          </a:p>
        </p:txBody>
      </p:sp>
      <p:sp>
        <p:nvSpPr>
          <p:cNvPr id="732" name="Google Shape;732;p72"/>
          <p:cNvSpPr txBox="1"/>
          <p:nvPr/>
        </p:nvSpPr>
        <p:spPr>
          <a:xfrm>
            <a:off x="3441700" y="1927225"/>
            <a:ext cx="2311500" cy="30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1" u="none">
                <a:solidFill>
                  <a:srgbClr val="000000"/>
                </a:solidFill>
                <a:latin typeface="Arial"/>
                <a:ea typeface="Arial"/>
                <a:cs typeface="Arial"/>
                <a:sym typeface="Arial"/>
              </a:rPr>
              <a:t>Source : Carbone 4, 2019. </a:t>
            </a:r>
            <a:endParaRPr/>
          </a:p>
        </p:txBody>
      </p:sp>
      <p:pic>
        <p:nvPicPr>
          <p:cNvPr id="733" name="Google Shape;733;p72"/>
          <p:cNvPicPr preferRelativeResize="0"/>
          <p:nvPr/>
        </p:nvPicPr>
        <p:blipFill rotWithShape="1">
          <a:blip r:embed="rId4">
            <a:alphaModFix/>
          </a:blip>
          <a:srcRect/>
          <a:stretch/>
        </p:blipFill>
        <p:spPr>
          <a:xfrm>
            <a:off x="6096000" y="2079625"/>
            <a:ext cx="6019799" cy="4649788"/>
          </a:xfrm>
          <a:prstGeom prst="rect">
            <a:avLst/>
          </a:prstGeom>
          <a:noFill/>
          <a:ln w="9525" cap="flat" cmpd="sng">
            <a:solidFill>
              <a:schemeClr val="dk1"/>
            </a:solidFill>
            <a:prstDash val="solid"/>
            <a:miter lim="800000"/>
            <a:headEnd type="none" w="sm" len="sm"/>
            <a:tailEnd type="none" w="sm" len="sm"/>
          </a:ln>
        </p:spPr>
      </p:pic>
      <p:sp>
        <p:nvSpPr>
          <p:cNvPr id="734" name="Google Shape;734;p72"/>
          <p:cNvSpPr txBox="1"/>
          <p:nvPr/>
        </p:nvSpPr>
        <p:spPr>
          <a:xfrm>
            <a:off x="9626600" y="2730500"/>
            <a:ext cx="1879500" cy="1081200"/>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fr-FR" sz="1600" b="0" i="0" u="none">
                <a:solidFill>
                  <a:schemeClr val="dk1"/>
                </a:solidFill>
                <a:latin typeface="Arial"/>
                <a:ea typeface="Arial"/>
                <a:cs typeface="Arial"/>
                <a:sym typeface="Arial"/>
              </a:rPr>
              <a:t>Les émissions dans 4 pays</a:t>
            </a:r>
            <a:endParaRPr/>
          </a:p>
          <a:p>
            <a:pPr marL="0" marR="0" lvl="0" indent="0" algn="ctr" rtl="0">
              <a:lnSpc>
                <a:spcPct val="100000"/>
              </a:lnSpc>
              <a:spcBef>
                <a:spcPts val="320"/>
              </a:spcBef>
              <a:spcAft>
                <a:spcPts val="0"/>
              </a:spcAft>
              <a:buClr>
                <a:schemeClr val="dk1"/>
              </a:buClr>
              <a:buSzPts val="1600"/>
              <a:buFont typeface="Arial"/>
              <a:buNone/>
            </a:pPr>
            <a:r>
              <a:rPr lang="fr-FR" sz="1600" b="0" i="0" u="none">
                <a:solidFill>
                  <a:schemeClr val="dk1"/>
                </a:solidFill>
                <a:latin typeface="Arial"/>
                <a:ea typeface="Arial"/>
                <a:cs typeface="Arial"/>
                <a:sym typeface="Arial"/>
              </a:rPr>
              <a:t>par niveau de revenus</a:t>
            </a:r>
            <a:endParaRPr/>
          </a:p>
        </p:txBody>
      </p:sp>
      <p:pic>
        <p:nvPicPr>
          <p:cNvPr id="735" name="Google Shape;735;p72"/>
          <p:cNvPicPr preferRelativeResize="0"/>
          <p:nvPr/>
        </p:nvPicPr>
        <p:blipFill rotWithShape="1">
          <a:blip r:embed="rId5">
            <a:alphaModFix/>
          </a:blip>
          <a:srcRect/>
          <a:stretch/>
        </p:blipFill>
        <p:spPr>
          <a:xfrm>
            <a:off x="50800" y="3028950"/>
            <a:ext cx="5745162" cy="438150"/>
          </a:xfrm>
          <a:prstGeom prst="rect">
            <a:avLst/>
          </a:prstGeom>
          <a:noFill/>
          <a:ln>
            <a:noFill/>
          </a:ln>
        </p:spPr>
      </p:pic>
      <p:pic>
        <p:nvPicPr>
          <p:cNvPr id="736" name="Google Shape;736;p72"/>
          <p:cNvPicPr preferRelativeResize="0"/>
          <p:nvPr/>
        </p:nvPicPr>
        <p:blipFill rotWithShape="1">
          <a:blip r:embed="rId6">
            <a:alphaModFix/>
          </a:blip>
          <a:srcRect/>
          <a:stretch/>
        </p:blipFill>
        <p:spPr>
          <a:xfrm>
            <a:off x="50800" y="2460625"/>
            <a:ext cx="5778499" cy="417512"/>
          </a:xfrm>
          <a:prstGeom prst="rect">
            <a:avLst/>
          </a:prstGeom>
          <a:noFill/>
          <a:ln>
            <a:noFill/>
          </a:ln>
        </p:spPr>
      </p:pic>
      <p:sp>
        <p:nvSpPr>
          <p:cNvPr id="737" name="Google Shape;737;p72"/>
          <p:cNvSpPr txBox="1"/>
          <p:nvPr/>
        </p:nvSpPr>
        <p:spPr>
          <a:xfrm>
            <a:off x="76200" y="692150"/>
            <a:ext cx="5981700" cy="2876700"/>
          </a:xfrm>
          <a:prstGeom prst="rect">
            <a:avLst/>
          </a:prstGeom>
          <a:noFill/>
          <a:ln w="25400" cap="flat" cmpd="sng">
            <a:solidFill>
              <a:srgbClr val="4171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pic>
        <p:nvPicPr>
          <p:cNvPr id="738" name="Google Shape;738;p72"/>
          <p:cNvPicPr preferRelativeResize="0"/>
          <p:nvPr/>
        </p:nvPicPr>
        <p:blipFill>
          <a:blip r:embed="rId7">
            <a:alphaModFix/>
          </a:blip>
          <a:stretch>
            <a:fillRect/>
          </a:stretch>
        </p:blipFill>
        <p:spPr>
          <a:xfrm>
            <a:off x="1450775" y="3954275"/>
            <a:ext cx="3609975" cy="2543175"/>
          </a:xfrm>
          <a:prstGeom prst="rect">
            <a:avLst/>
          </a:prstGeom>
          <a:noFill/>
          <a:ln>
            <a:noFill/>
          </a:ln>
        </p:spPr>
      </p:pic>
      <p:cxnSp>
        <p:nvCxnSpPr>
          <p:cNvPr id="739" name="Google Shape;739;p72"/>
          <p:cNvCxnSpPr>
            <a:stCxn id="740" idx="3"/>
          </p:cNvCxnSpPr>
          <p:nvPr/>
        </p:nvCxnSpPr>
        <p:spPr>
          <a:xfrm flipH="1">
            <a:off x="4831476" y="5838259"/>
            <a:ext cx="2025000" cy="132000"/>
          </a:xfrm>
          <a:prstGeom prst="straightConnector1">
            <a:avLst/>
          </a:prstGeom>
          <a:noFill/>
          <a:ln w="28575" cap="flat" cmpd="sng">
            <a:solidFill>
              <a:srgbClr val="FFFF00"/>
            </a:solidFill>
            <a:prstDash val="solid"/>
            <a:round/>
            <a:headEnd type="none" w="med" len="med"/>
            <a:tailEnd type="triangle" w="med" len="med"/>
          </a:ln>
        </p:spPr>
      </p:cxnSp>
      <p:sp>
        <p:nvSpPr>
          <p:cNvPr id="740" name="Google Shape;740;p72"/>
          <p:cNvSpPr/>
          <p:nvPr/>
        </p:nvSpPr>
        <p:spPr>
          <a:xfrm>
            <a:off x="6724850" y="5068525"/>
            <a:ext cx="898800" cy="901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2"/>
          <p:cNvSpPr txBox="1"/>
          <p:nvPr/>
        </p:nvSpPr>
        <p:spPr>
          <a:xfrm>
            <a:off x="6458525" y="799250"/>
            <a:ext cx="5171100" cy="1081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FR" sz="1800">
                <a:solidFill>
                  <a:schemeClr val="dk1"/>
                </a:solidFill>
              </a:rPr>
              <a:t>La justice sociale “pure” conduit à un </a:t>
            </a:r>
            <a:r>
              <a:rPr lang="fr-FR" sz="1800" b="1">
                <a:solidFill>
                  <a:srgbClr val="00B050"/>
                </a:solidFill>
              </a:rPr>
              <a:t>transfert</a:t>
            </a:r>
            <a:r>
              <a:rPr lang="fr-FR" sz="1800">
                <a:solidFill>
                  <a:schemeClr val="dk1"/>
                </a:solidFill>
              </a:rPr>
              <a:t> d’émissions entre différentes catégories de population, mais pas forcément à leur diminution.</a:t>
            </a:r>
            <a:endParaRPr sz="18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3"/>
          <p:cNvSpPr txBox="1"/>
          <p:nvPr/>
        </p:nvSpPr>
        <p:spPr>
          <a:xfrm>
            <a:off x="1057060" y="853741"/>
            <a:ext cx="100779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Pourquoi la recherche est concernée</a:t>
            </a:r>
            <a:endParaRPr sz="8800">
              <a:solidFill>
                <a:schemeClr val="dk1"/>
              </a:solidFill>
              <a:latin typeface="Calibri"/>
              <a:ea typeface="Calibri"/>
              <a:cs typeface="Calibri"/>
              <a:sym typeface="Calibri"/>
            </a:endParaRPr>
          </a:p>
        </p:txBody>
      </p:sp>
      <p:sp>
        <p:nvSpPr>
          <p:cNvPr id="748" name="Google Shape;748;p73"/>
          <p:cNvSpPr txBox="1"/>
          <p:nvPr/>
        </p:nvSpPr>
        <p:spPr>
          <a:xfrm rot="897683">
            <a:off x="1312713" y="1846836"/>
            <a:ext cx="184763" cy="369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4"/>
          <p:cNvSpPr txBox="1"/>
          <p:nvPr/>
        </p:nvSpPr>
        <p:spPr>
          <a:xfrm>
            <a:off x="2300854" y="118376"/>
            <a:ext cx="79977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Calibri"/>
              <a:buNone/>
            </a:pPr>
            <a:r>
              <a:rPr lang="fr-FR" sz="2800">
                <a:solidFill>
                  <a:schemeClr val="dk1"/>
                </a:solidFill>
                <a:latin typeface="Calibri"/>
                <a:ea typeface="Calibri"/>
                <a:cs typeface="Calibri"/>
                <a:sym typeface="Calibri"/>
              </a:rPr>
              <a:t>Argument n°1 : toutes les activités sont concernées</a:t>
            </a:r>
            <a:endParaRPr sz="2800">
              <a:solidFill>
                <a:schemeClr val="dk1"/>
              </a:solidFill>
              <a:latin typeface="Calibri"/>
              <a:ea typeface="Calibri"/>
              <a:cs typeface="Calibri"/>
              <a:sym typeface="Calibri"/>
            </a:endParaRPr>
          </a:p>
        </p:txBody>
      </p:sp>
      <p:sp>
        <p:nvSpPr>
          <p:cNvPr id="755" name="Google Shape;755;p74"/>
          <p:cNvSpPr txBox="1"/>
          <p:nvPr/>
        </p:nvSpPr>
        <p:spPr>
          <a:xfrm>
            <a:off x="1957953" y="923597"/>
            <a:ext cx="8842500" cy="17544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 La recherche, c’est comme la France, c’est 2 ou 3% des émissions de gaz à effet… c’est peanuts… alors qu’on arrête de nous faire ch…, et on n’a qu’à commencer par:</a:t>
            </a:r>
            <a:endParaRPr/>
          </a:p>
          <a:p>
            <a:pPr marL="0" marR="0" lvl="0" indent="0" algn="l" rtl="0">
              <a:spcBef>
                <a:spcPts val="0"/>
              </a:spcBef>
              <a:spcAft>
                <a:spcPts val="0"/>
              </a:spcAft>
              <a:buNone/>
            </a:pPr>
            <a:r>
              <a:rPr lang="fr-FR" sz="1800" i="1">
                <a:solidFill>
                  <a:schemeClr val="dk1"/>
                </a:solidFill>
                <a:latin typeface="Calibri"/>
                <a:ea typeface="Calibri"/>
                <a:cs typeface="Calibri"/>
                <a:sym typeface="Calibri"/>
              </a:rPr>
              <a:t>- demander aux Chinois de commencer</a:t>
            </a:r>
            <a:endParaRPr/>
          </a:p>
          <a:p>
            <a:pPr marL="0" marR="0" lvl="0" indent="0" algn="l" rtl="0">
              <a:spcBef>
                <a:spcPts val="0"/>
              </a:spcBef>
              <a:spcAft>
                <a:spcPts val="0"/>
              </a:spcAft>
              <a:buNone/>
            </a:pPr>
            <a:r>
              <a:rPr lang="fr-FR" sz="1800" i="1">
                <a:solidFill>
                  <a:schemeClr val="dk1"/>
                </a:solidFill>
                <a:latin typeface="Calibri"/>
                <a:ea typeface="Calibri"/>
                <a:cs typeface="Calibri"/>
                <a:sym typeface="Calibri"/>
              </a:rPr>
              <a:t>- nationaliser Total</a:t>
            </a:r>
            <a:endParaRPr/>
          </a:p>
          <a:p>
            <a:pPr marL="0" marR="0" lvl="0" indent="0" algn="l" rtl="0">
              <a:spcBef>
                <a:spcPts val="0"/>
              </a:spcBef>
              <a:spcAft>
                <a:spcPts val="0"/>
              </a:spcAft>
              <a:buNone/>
            </a:pPr>
            <a:r>
              <a:rPr lang="fr-FR" sz="1800" i="1">
                <a:solidFill>
                  <a:schemeClr val="dk1"/>
                </a:solidFill>
                <a:latin typeface="Calibri"/>
                <a:ea typeface="Calibri"/>
                <a:cs typeface="Calibri"/>
                <a:sym typeface="Calibri"/>
              </a:rPr>
              <a:t>- interdire les SUVs</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fr-FR" sz="1800" i="1">
                <a:solidFill>
                  <a:schemeClr val="dk1"/>
                </a:solidFill>
                <a:latin typeface="Calibri"/>
                <a:ea typeface="Calibri"/>
                <a:cs typeface="Calibri"/>
                <a:sym typeface="Calibri"/>
              </a:rPr>
              <a:t>- les autres »</a:t>
            </a:r>
            <a:endParaRPr sz="1800" i="1">
              <a:solidFill>
                <a:schemeClr val="dk1"/>
              </a:solidFill>
              <a:latin typeface="Calibri"/>
              <a:ea typeface="Calibri"/>
              <a:cs typeface="Calibri"/>
              <a:sym typeface="Calibri"/>
            </a:endParaRPr>
          </a:p>
        </p:txBody>
      </p:sp>
      <p:sp>
        <p:nvSpPr>
          <p:cNvPr id="756" name="Google Shape;756;p74"/>
          <p:cNvSpPr txBox="1"/>
          <p:nvPr/>
        </p:nvSpPr>
        <p:spPr>
          <a:xfrm>
            <a:off x="997834" y="3236944"/>
            <a:ext cx="10557900" cy="1200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1800">
                <a:solidFill>
                  <a:schemeClr val="dk1"/>
                </a:solidFill>
                <a:latin typeface="Calibri"/>
                <a:ea typeface="Calibri"/>
                <a:cs typeface="Calibri"/>
                <a:sym typeface="Calibri"/>
              </a:rPr>
              <a:t>► Une activité « sanctuarisée » ou non-décarbonable devient rapidement </a:t>
            </a:r>
            <a:r>
              <a:rPr lang="fr-FR" sz="1800" b="1">
                <a:solidFill>
                  <a:srgbClr val="00B050"/>
                </a:solidFill>
                <a:latin typeface="Calibri"/>
                <a:ea typeface="Calibri"/>
                <a:cs typeface="Calibri"/>
                <a:sym typeface="Calibri"/>
              </a:rPr>
              <a:t>prépondérante et bloquante </a:t>
            </a:r>
            <a:r>
              <a:rPr lang="fr-FR" sz="1800">
                <a:solidFill>
                  <a:schemeClr val="dk1"/>
                </a:solidFill>
                <a:latin typeface="Calibri"/>
                <a:ea typeface="Calibri"/>
                <a:cs typeface="Calibri"/>
                <a:sym typeface="Calibri"/>
              </a:rPr>
              <a:t>si toutes les autres émissions, sauf elle, diminuent.</a:t>
            </a:r>
            <a:endParaRPr/>
          </a:p>
          <a:p>
            <a:pPr marL="0" marR="0" lvl="0" indent="0" algn="just" rtl="0">
              <a:spcBef>
                <a:spcPts val="0"/>
              </a:spcBef>
              <a:spcAft>
                <a:spcPts val="0"/>
              </a:spcAft>
              <a:buNone/>
            </a:pPr>
            <a:r>
              <a:rPr lang="fr-FR" sz="1800">
                <a:solidFill>
                  <a:schemeClr val="dk1"/>
                </a:solidFill>
                <a:latin typeface="Calibri"/>
                <a:ea typeface="Calibri"/>
                <a:cs typeface="Calibri"/>
                <a:sym typeface="Calibri"/>
              </a:rPr>
              <a:t>► Entre </a:t>
            </a:r>
            <a:r>
              <a:rPr lang="fr-FR" sz="1800" b="1">
                <a:solidFill>
                  <a:srgbClr val="00B050"/>
                </a:solidFill>
                <a:latin typeface="Calibri"/>
                <a:ea typeface="Calibri"/>
                <a:cs typeface="Calibri"/>
                <a:sym typeface="Calibri"/>
              </a:rPr>
              <a:t>2 et 3 « petites » activités « sanctuarisées</a:t>
            </a:r>
            <a:r>
              <a:rPr lang="fr-FR" sz="1800">
                <a:solidFill>
                  <a:schemeClr val="dk1"/>
                </a:solidFill>
                <a:latin typeface="Calibri"/>
                <a:ea typeface="Calibri"/>
                <a:cs typeface="Calibri"/>
                <a:sym typeface="Calibri"/>
              </a:rPr>
              <a:t> » ou non-décarbonables rendent les baisses d’émissions nécessaires</a:t>
            </a:r>
            <a:r>
              <a:rPr lang="fr-FR" sz="1800" b="1">
                <a:solidFill>
                  <a:srgbClr val="00B050"/>
                </a:solidFill>
                <a:latin typeface="Calibri"/>
                <a:ea typeface="Calibri"/>
                <a:cs typeface="Calibri"/>
                <a:sym typeface="Calibri"/>
              </a:rPr>
              <a:t> impossibles à réaliser. </a:t>
            </a:r>
            <a:endParaRPr sz="1800" b="1">
              <a:solidFill>
                <a:srgbClr val="00B050"/>
              </a:solidFill>
              <a:latin typeface="Calibri"/>
              <a:ea typeface="Calibri"/>
              <a:cs typeface="Calibri"/>
              <a:sym typeface="Calibri"/>
            </a:endParaRPr>
          </a:p>
        </p:txBody>
      </p:sp>
      <p:sp>
        <p:nvSpPr>
          <p:cNvPr id="757" name="Google Shape;757;p74"/>
          <p:cNvSpPr txBox="1"/>
          <p:nvPr/>
        </p:nvSpPr>
        <p:spPr>
          <a:xfrm>
            <a:off x="4100664" y="4671832"/>
            <a:ext cx="3201300" cy="19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a:solidFill>
                  <a:schemeClr val="dk1"/>
                </a:solidFill>
                <a:latin typeface="Calibri"/>
                <a:ea typeface="Calibri"/>
                <a:cs typeface="Calibri"/>
                <a:sym typeface="Calibri"/>
              </a:rPr>
              <a:t>- métallurgie : 7% </a:t>
            </a:r>
            <a:endParaRPr/>
          </a:p>
          <a:p>
            <a:pPr marL="0" marR="0" lvl="0" indent="0" algn="l" rtl="0">
              <a:spcBef>
                <a:spcPts val="0"/>
              </a:spcBef>
              <a:spcAft>
                <a:spcPts val="0"/>
              </a:spcAft>
              <a:buNone/>
            </a:pPr>
            <a:r>
              <a:rPr lang="fr-FR" sz="2000" b="1">
                <a:solidFill>
                  <a:schemeClr val="dk1"/>
                </a:solidFill>
                <a:latin typeface="Calibri"/>
                <a:ea typeface="Calibri"/>
                <a:cs typeface="Calibri"/>
                <a:sym typeface="Calibri"/>
              </a:rPr>
              <a:t>- ruminants : 5%</a:t>
            </a:r>
            <a:endParaRPr/>
          </a:p>
          <a:p>
            <a:pPr marL="0" marR="0" lvl="0" indent="0" algn="l" rtl="0">
              <a:spcBef>
                <a:spcPts val="0"/>
              </a:spcBef>
              <a:spcAft>
                <a:spcPts val="0"/>
              </a:spcAft>
              <a:buNone/>
            </a:pPr>
            <a:r>
              <a:rPr lang="fr-FR" sz="2000" b="1">
                <a:solidFill>
                  <a:schemeClr val="dk1"/>
                </a:solidFill>
                <a:latin typeface="Calibri"/>
                <a:ea typeface="Calibri"/>
                <a:cs typeface="Calibri"/>
                <a:sym typeface="Calibri"/>
              </a:rPr>
              <a:t>- transport aérien : 5%</a:t>
            </a:r>
            <a:endParaRPr/>
          </a:p>
          <a:p>
            <a:pPr marL="0" marR="0" lvl="0" indent="0" algn="l" rtl="0">
              <a:spcBef>
                <a:spcPts val="0"/>
              </a:spcBef>
              <a:spcAft>
                <a:spcPts val="0"/>
              </a:spcAft>
              <a:buNone/>
            </a:pPr>
            <a:r>
              <a:rPr lang="fr-FR" sz="2000" b="1">
                <a:solidFill>
                  <a:schemeClr val="dk1"/>
                </a:solidFill>
                <a:latin typeface="Calibri"/>
                <a:ea typeface="Calibri"/>
                <a:cs typeface="Calibri"/>
                <a:sym typeface="Calibri"/>
              </a:rPr>
              <a:t>- numérique : 4%</a:t>
            </a:r>
            <a:endParaRPr/>
          </a:p>
          <a:p>
            <a:pPr marL="0" marR="0" lvl="0" indent="0" algn="l" rtl="0">
              <a:spcBef>
                <a:spcPts val="0"/>
              </a:spcBef>
              <a:spcAft>
                <a:spcPts val="0"/>
              </a:spcAft>
              <a:buNone/>
            </a:pPr>
            <a:r>
              <a:rPr lang="fr-FR" sz="2000" b="1">
                <a:solidFill>
                  <a:schemeClr val="dk1"/>
                </a:solidFill>
                <a:latin typeface="Calibri"/>
                <a:ea typeface="Calibri"/>
                <a:cs typeface="Calibri"/>
                <a:sym typeface="Calibri"/>
              </a:rPr>
              <a:t>- cimenterie : 6%</a:t>
            </a:r>
            <a:endParaRPr/>
          </a:p>
          <a:p>
            <a:pPr marL="0" marR="0" lvl="0" indent="0" algn="l" rtl="0">
              <a:spcBef>
                <a:spcPts val="0"/>
              </a:spcBef>
              <a:spcAft>
                <a:spcPts val="0"/>
              </a:spcAft>
              <a:buNone/>
            </a:pPr>
            <a:r>
              <a:rPr lang="fr-FR" sz="2000" b="1">
                <a:solidFill>
                  <a:schemeClr val="dk1"/>
                </a:solidFill>
                <a:latin typeface="Calibri"/>
                <a:ea typeface="Calibri"/>
                <a:cs typeface="Calibri"/>
                <a:sym typeface="Calibri"/>
              </a:rPr>
              <a:t>etc…</a:t>
            </a:r>
            <a:endParaRPr sz="2000" b="1">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5"/>
          <p:cNvSpPr txBox="1"/>
          <p:nvPr/>
        </p:nvSpPr>
        <p:spPr>
          <a:xfrm>
            <a:off x="2300854" y="118376"/>
            <a:ext cx="79977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Calibri"/>
              <a:buNone/>
            </a:pPr>
            <a:r>
              <a:rPr lang="fr-FR" sz="2800">
                <a:solidFill>
                  <a:schemeClr val="dk1"/>
                </a:solidFill>
                <a:latin typeface="Calibri"/>
                <a:ea typeface="Calibri"/>
                <a:cs typeface="Calibri"/>
                <a:sym typeface="Calibri"/>
              </a:rPr>
              <a:t>Argument n°2 : la recherche doit être exemplaire</a:t>
            </a:r>
            <a:endParaRPr sz="2800">
              <a:solidFill>
                <a:schemeClr val="dk1"/>
              </a:solidFill>
              <a:latin typeface="Calibri"/>
              <a:ea typeface="Calibri"/>
              <a:cs typeface="Calibri"/>
              <a:sym typeface="Calibri"/>
            </a:endParaRPr>
          </a:p>
        </p:txBody>
      </p:sp>
      <p:pic>
        <p:nvPicPr>
          <p:cNvPr id="764" name="Google Shape;764;p75"/>
          <p:cNvPicPr preferRelativeResize="0"/>
          <p:nvPr/>
        </p:nvPicPr>
        <p:blipFill rotWithShape="1">
          <a:blip r:embed="rId3">
            <a:alphaModFix/>
          </a:blip>
          <a:srcRect/>
          <a:stretch/>
        </p:blipFill>
        <p:spPr>
          <a:xfrm>
            <a:off x="948690" y="1832316"/>
            <a:ext cx="9464039" cy="3760550"/>
          </a:xfrm>
          <a:prstGeom prst="rect">
            <a:avLst/>
          </a:prstGeom>
          <a:noFill/>
          <a:ln>
            <a:noFill/>
          </a:ln>
        </p:spPr>
      </p:pic>
      <p:sp>
        <p:nvSpPr>
          <p:cNvPr id="765" name="Google Shape;765;p75"/>
          <p:cNvSpPr/>
          <p:nvPr/>
        </p:nvSpPr>
        <p:spPr>
          <a:xfrm>
            <a:off x="156210" y="5761107"/>
            <a:ext cx="71361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i="1">
                <a:solidFill>
                  <a:schemeClr val="dk1"/>
                </a:solidFill>
                <a:latin typeface="Calibri"/>
                <a:ea typeface="Calibri"/>
                <a:cs typeface="Calibri"/>
                <a:sym typeface="Calibri"/>
              </a:rPr>
              <a:t>Nature 573, 309 (2019)</a:t>
            </a:r>
            <a:endParaRPr/>
          </a:p>
          <a:p>
            <a:pPr marL="0" marR="0" lvl="0" indent="0" algn="l" rtl="0">
              <a:spcBef>
                <a:spcPts val="0"/>
              </a:spcBef>
              <a:spcAft>
                <a:spcPts val="0"/>
              </a:spcAft>
              <a:buNone/>
            </a:pPr>
            <a:r>
              <a:rPr lang="fr-FR" sz="1200" i="1">
                <a:solidFill>
                  <a:schemeClr val="dk1"/>
                </a:solidFill>
                <a:latin typeface="Calibri"/>
                <a:ea typeface="Calibri"/>
                <a:cs typeface="Calibri"/>
                <a:sym typeface="Calibri"/>
              </a:rPr>
              <a:t>World scientists' warning to humanity: a second notice, Bioscience 67(12):1026{1028, 2017</a:t>
            </a:r>
            <a:endParaRPr/>
          </a:p>
          <a:p>
            <a:pPr marL="0" marR="0" lvl="0" indent="0" algn="l" rtl="0">
              <a:spcBef>
                <a:spcPts val="0"/>
              </a:spcBef>
              <a:spcAft>
                <a:spcPts val="0"/>
              </a:spcAft>
              <a:buNone/>
            </a:pPr>
            <a:r>
              <a:rPr lang="fr-FR" sz="1200" i="1">
                <a:solidFill>
                  <a:schemeClr val="dk1"/>
                </a:solidFill>
                <a:latin typeface="Calibri"/>
                <a:ea typeface="Calibri"/>
                <a:cs typeface="Calibri"/>
                <a:sym typeface="Calibri"/>
              </a:rPr>
              <a:t>World scientists' warning of a climate emergency, Bioscience, biz088, 2019</a:t>
            </a:r>
            <a:endParaRPr/>
          </a:p>
          <a:p>
            <a:pPr marL="0" marR="0" lvl="0" indent="0" algn="l" rtl="0">
              <a:spcBef>
                <a:spcPts val="0"/>
              </a:spcBef>
              <a:spcAft>
                <a:spcPts val="0"/>
              </a:spcAft>
              <a:buNone/>
            </a:pPr>
            <a:r>
              <a:rPr lang="fr-FR" sz="1200" i="1">
                <a:solidFill>
                  <a:schemeClr val="dk1"/>
                </a:solidFill>
                <a:latin typeface="Calibri"/>
                <a:ea typeface="Calibri"/>
                <a:cs typeface="Calibri"/>
                <a:sym typeface="Calibri"/>
              </a:rPr>
              <a:t>http://www.liberation.fr, 7/9/18</a:t>
            </a:r>
            <a:endParaRPr/>
          </a:p>
          <a:p>
            <a:pPr marL="0" marR="0" lvl="0" indent="0" algn="l" rtl="0">
              <a:spcBef>
                <a:spcPts val="0"/>
              </a:spcBef>
              <a:spcAft>
                <a:spcPts val="0"/>
              </a:spcAft>
              <a:buNone/>
            </a:pPr>
            <a:r>
              <a:rPr lang="fr-FR" sz="1200" i="1">
                <a:solidFill>
                  <a:schemeClr val="dk1"/>
                </a:solidFill>
                <a:latin typeface="Calibri"/>
                <a:ea typeface="Calibri"/>
                <a:cs typeface="Calibri"/>
                <a:sym typeface="Calibri"/>
              </a:rPr>
              <a:t>http://www.theguardian.com, 15/11/2019</a:t>
            </a:r>
            <a:endParaRPr/>
          </a:p>
        </p:txBody>
      </p:sp>
      <p:sp>
        <p:nvSpPr>
          <p:cNvPr id="766" name="Google Shape;766;p75"/>
          <p:cNvSpPr txBox="1"/>
          <p:nvPr/>
        </p:nvSpPr>
        <p:spPr>
          <a:xfrm>
            <a:off x="1192144" y="950944"/>
            <a:ext cx="10557900" cy="4617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2400" b="1">
                <a:solidFill>
                  <a:srgbClr val="00B050"/>
                </a:solidFill>
                <a:latin typeface="Calibri"/>
                <a:ea typeface="Calibri"/>
                <a:cs typeface="Calibri"/>
                <a:sym typeface="Calibri"/>
              </a:rPr>
              <a:t>Les appels des scientifiques se multiplient…</a:t>
            </a:r>
            <a:endParaRPr sz="2400" b="1">
              <a:solidFill>
                <a:srgbClr val="00B05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76"/>
          <p:cNvPicPr preferRelativeResize="0"/>
          <p:nvPr/>
        </p:nvPicPr>
        <p:blipFill rotWithShape="1">
          <a:blip r:embed="rId3">
            <a:alphaModFix/>
          </a:blip>
          <a:srcRect/>
          <a:stretch/>
        </p:blipFill>
        <p:spPr>
          <a:xfrm>
            <a:off x="6642542" y="1714357"/>
            <a:ext cx="4671589" cy="4278792"/>
          </a:xfrm>
          <a:prstGeom prst="rect">
            <a:avLst/>
          </a:prstGeom>
          <a:noFill/>
          <a:ln>
            <a:noFill/>
          </a:ln>
        </p:spPr>
      </p:pic>
      <p:sp>
        <p:nvSpPr>
          <p:cNvPr id="772" name="Google Shape;772;p76"/>
          <p:cNvSpPr txBox="1"/>
          <p:nvPr/>
        </p:nvSpPr>
        <p:spPr>
          <a:xfrm>
            <a:off x="545371" y="6093228"/>
            <a:ext cx="105972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FR" sz="1800" i="1">
                <a:solidFill>
                  <a:schemeClr val="dk1"/>
                </a:solidFill>
                <a:latin typeface="Calibri"/>
                <a:ea typeface="Calibri"/>
                <a:cs typeface="Calibri"/>
                <a:sym typeface="Calibri"/>
              </a:rPr>
              <a:t>Statements about climate researchers carbon footprint affect their credibility and the impact of their advice, Climatic Change 138, 325–338 (2016)</a:t>
            </a:r>
            <a:endParaRPr sz="1800" i="1">
              <a:solidFill>
                <a:schemeClr val="dk1"/>
              </a:solidFill>
              <a:latin typeface="Calibri"/>
              <a:ea typeface="Calibri"/>
              <a:cs typeface="Calibri"/>
              <a:sym typeface="Calibri"/>
            </a:endParaRPr>
          </a:p>
        </p:txBody>
      </p:sp>
      <p:sp>
        <p:nvSpPr>
          <p:cNvPr id="773" name="Google Shape;773;p76"/>
          <p:cNvSpPr txBox="1"/>
          <p:nvPr/>
        </p:nvSpPr>
        <p:spPr>
          <a:xfrm>
            <a:off x="290421" y="3306326"/>
            <a:ext cx="57852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FR" sz="1800" i="1">
                <a:solidFill>
                  <a:schemeClr val="dk1"/>
                </a:solidFill>
                <a:latin typeface="Calibri"/>
                <a:ea typeface="Calibri"/>
                <a:cs typeface="Calibri"/>
                <a:sym typeface="Calibri"/>
              </a:rPr>
              <a:t>Influence du comportement professionnel (vole peu / vole beaucoup ) et personnel (maison sobre ou pas) d’un.e scientifique sur la crédibilité et l’efficacité de son message visant à convaincre le public d’adopter un comportement « bas carbone ». </a:t>
            </a:r>
            <a:endParaRPr sz="1800" i="1">
              <a:solidFill>
                <a:schemeClr val="dk1"/>
              </a:solidFill>
              <a:latin typeface="Calibri"/>
              <a:ea typeface="Calibri"/>
              <a:cs typeface="Calibri"/>
              <a:sym typeface="Calibri"/>
            </a:endParaRPr>
          </a:p>
        </p:txBody>
      </p:sp>
      <p:sp>
        <p:nvSpPr>
          <p:cNvPr id="774" name="Google Shape;774;p76"/>
          <p:cNvSpPr txBox="1"/>
          <p:nvPr/>
        </p:nvSpPr>
        <p:spPr>
          <a:xfrm>
            <a:off x="416151" y="828558"/>
            <a:ext cx="10557900" cy="4617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2400" b="1">
                <a:solidFill>
                  <a:srgbClr val="00B050"/>
                </a:solidFill>
                <a:latin typeface="Calibri"/>
                <a:ea typeface="Calibri"/>
                <a:cs typeface="Calibri"/>
                <a:sym typeface="Calibri"/>
              </a:rPr>
              <a:t>mais ils ne seront entendus que si nous sommes exemplaires…</a:t>
            </a:r>
            <a:endParaRPr sz="2400" b="1">
              <a:solidFill>
                <a:srgbClr val="00B050"/>
              </a:solidFill>
              <a:latin typeface="Calibri"/>
              <a:ea typeface="Calibri"/>
              <a:cs typeface="Calibri"/>
              <a:sym typeface="Calibri"/>
            </a:endParaRPr>
          </a:p>
        </p:txBody>
      </p:sp>
      <p:sp>
        <p:nvSpPr>
          <p:cNvPr id="775" name="Google Shape;775;p76"/>
          <p:cNvSpPr txBox="1"/>
          <p:nvPr/>
        </p:nvSpPr>
        <p:spPr>
          <a:xfrm>
            <a:off x="2300854" y="118376"/>
            <a:ext cx="79977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Calibri"/>
              <a:buNone/>
            </a:pPr>
            <a:r>
              <a:rPr lang="fr-FR" sz="2800">
                <a:solidFill>
                  <a:schemeClr val="dk1"/>
                </a:solidFill>
                <a:latin typeface="Calibri"/>
                <a:ea typeface="Calibri"/>
                <a:cs typeface="Calibri"/>
                <a:sym typeface="Calibri"/>
              </a:rPr>
              <a:t>Argument n°2 : la recherche doit être exemplaire</a:t>
            </a:r>
            <a:endParaRPr sz="2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p:nvPr/>
        </p:nvSpPr>
        <p:spPr>
          <a:xfrm>
            <a:off x="2300854" y="118376"/>
            <a:ext cx="79977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Calibri"/>
              <a:buNone/>
            </a:pPr>
            <a:r>
              <a:rPr lang="fr-FR" sz="2800">
                <a:solidFill>
                  <a:schemeClr val="dk1"/>
                </a:solidFill>
                <a:latin typeface="Calibri"/>
                <a:ea typeface="Calibri"/>
                <a:cs typeface="Calibri"/>
                <a:sym typeface="Calibri"/>
              </a:rPr>
              <a:t>Argument n°3 : les impacts indirects…</a:t>
            </a:r>
            <a:endParaRPr sz="2800">
              <a:solidFill>
                <a:schemeClr val="dk1"/>
              </a:solidFill>
              <a:latin typeface="Calibri"/>
              <a:ea typeface="Calibri"/>
              <a:cs typeface="Calibri"/>
              <a:sym typeface="Calibri"/>
            </a:endParaRPr>
          </a:p>
        </p:txBody>
      </p:sp>
      <p:sp>
        <p:nvSpPr>
          <p:cNvPr id="781" name="Google Shape;781;p77"/>
          <p:cNvSpPr txBox="1"/>
          <p:nvPr/>
        </p:nvSpPr>
        <p:spPr>
          <a:xfrm>
            <a:off x="1266543" y="1987246"/>
            <a:ext cx="9385500" cy="1754400"/>
          </a:xfrm>
          <a:prstGeom prst="rect">
            <a:avLst/>
          </a:prstGeom>
          <a:noFill/>
          <a:ln w="28575"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rgbClr val="00B050"/>
                </a:solidFill>
                <a:latin typeface="Calibri"/>
                <a:ea typeface="Calibri"/>
                <a:cs typeface="Calibri"/>
                <a:sym typeface="Calibri"/>
              </a:rPr>
              <a:t>Total CO</a:t>
            </a:r>
            <a:r>
              <a:rPr lang="fr-FR" sz="1800" b="1" baseline="-25000">
                <a:solidFill>
                  <a:srgbClr val="00B050"/>
                </a:solidFill>
                <a:latin typeface="Calibri"/>
                <a:ea typeface="Calibri"/>
                <a:cs typeface="Calibri"/>
                <a:sym typeface="Calibri"/>
              </a:rPr>
              <a:t>2</a:t>
            </a:r>
            <a:r>
              <a:rPr lang="fr-FR" sz="1800" b="1">
                <a:solidFill>
                  <a:srgbClr val="00B050"/>
                </a:solidFill>
                <a:latin typeface="Calibri"/>
                <a:ea typeface="Calibri"/>
                <a:cs typeface="Calibri"/>
                <a:sym typeface="Calibri"/>
              </a:rPr>
              <a:t> de la révolution industrielle (1560-1850)</a:t>
            </a:r>
            <a:r>
              <a:rPr lang="fr-FR" sz="1800" b="1">
                <a:solidFill>
                  <a:schemeClr val="dk1"/>
                </a:solidFill>
                <a:latin typeface="Calibri"/>
                <a:ea typeface="Calibri"/>
                <a:cs typeface="Calibri"/>
                <a:sym typeface="Calibri"/>
              </a:rPr>
              <a:t> : </a:t>
            </a:r>
            <a:r>
              <a:rPr lang="fr-FR" sz="1800" b="1">
                <a:solidFill>
                  <a:srgbClr val="00B050"/>
                </a:solidFill>
                <a:latin typeface="Calibri"/>
                <a:ea typeface="Calibri"/>
                <a:cs typeface="Calibri"/>
                <a:sym typeface="Calibri"/>
              </a:rPr>
              <a:t>870 millions de tonnes de CO</a:t>
            </a:r>
            <a:r>
              <a:rPr lang="fr-FR" sz="1800" b="1" baseline="-25000">
                <a:solidFill>
                  <a:srgbClr val="00B050"/>
                </a:solidFill>
                <a:latin typeface="Calibri"/>
                <a:ea typeface="Calibri"/>
                <a:cs typeface="Calibri"/>
                <a:sym typeface="Calibri"/>
              </a:rPr>
              <a:t>2</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Actuellement : 20 milliards de tonnes de 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par an (juste pour le charbon)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b="1">
                <a:solidFill>
                  <a:srgbClr val="00B050"/>
                </a:solidFill>
                <a:latin typeface="Calibri"/>
                <a:ea typeface="Calibri"/>
                <a:cs typeface="Calibri"/>
                <a:sym typeface="Calibri"/>
              </a:rPr>
              <a:t>Emissions dues au charbon depuis le début de la révolution industrielle : </a:t>
            </a:r>
            <a:endParaRPr/>
          </a:p>
          <a:p>
            <a:pPr marL="0" marR="0" lvl="0" indent="0" algn="l" rtl="0">
              <a:spcBef>
                <a:spcPts val="0"/>
              </a:spcBef>
              <a:spcAft>
                <a:spcPts val="0"/>
              </a:spcAft>
              <a:buNone/>
            </a:pPr>
            <a:r>
              <a:rPr lang="fr-FR" sz="1800" b="1">
                <a:solidFill>
                  <a:srgbClr val="00B050"/>
                </a:solidFill>
                <a:latin typeface="Calibri"/>
                <a:ea typeface="Calibri"/>
                <a:cs typeface="Calibri"/>
                <a:sym typeface="Calibri"/>
              </a:rPr>
              <a:t>1125 milliards de tonnes de CO</a:t>
            </a:r>
            <a:r>
              <a:rPr lang="fr-FR" sz="1800" b="1" baseline="-25000">
                <a:solidFill>
                  <a:srgbClr val="00B050"/>
                </a:solidFill>
                <a:latin typeface="Calibri"/>
                <a:ea typeface="Calibri"/>
                <a:cs typeface="Calibri"/>
                <a:sym typeface="Calibri"/>
              </a:rPr>
              <a:t>2</a:t>
            </a:r>
            <a:r>
              <a:rPr lang="fr-FR" sz="1800" b="1">
                <a:solidFill>
                  <a:srgbClr val="00B050"/>
                </a:solidFill>
                <a:latin typeface="Calibri"/>
                <a:ea typeface="Calibri"/>
                <a:cs typeface="Calibri"/>
                <a:sym typeface="Calibri"/>
              </a:rPr>
              <a:t>. </a:t>
            </a:r>
            <a:endParaRPr/>
          </a:p>
        </p:txBody>
      </p:sp>
      <p:sp>
        <p:nvSpPr>
          <p:cNvPr id="782" name="Google Shape;782;p77"/>
          <p:cNvSpPr txBox="1"/>
          <p:nvPr/>
        </p:nvSpPr>
        <p:spPr>
          <a:xfrm>
            <a:off x="1774837" y="4326835"/>
            <a:ext cx="8369100" cy="1477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chemeClr val="dk1"/>
                </a:solidFill>
                <a:latin typeface="Calibri"/>
                <a:ea typeface="Calibri"/>
                <a:cs typeface="Calibri"/>
                <a:sym typeface="Calibri"/>
              </a:rPr>
              <a:t>Les émissions CO</a:t>
            </a:r>
            <a:r>
              <a:rPr lang="fr-FR" sz="1800" b="1" baseline="-25000">
                <a:solidFill>
                  <a:schemeClr val="dk1"/>
                </a:solidFill>
                <a:latin typeface="Calibri"/>
                <a:ea typeface="Calibri"/>
                <a:cs typeface="Calibri"/>
                <a:sym typeface="Calibri"/>
              </a:rPr>
              <a:t>2</a:t>
            </a:r>
            <a:r>
              <a:rPr lang="fr-FR" sz="1800" b="1">
                <a:solidFill>
                  <a:schemeClr val="dk1"/>
                </a:solidFill>
                <a:latin typeface="Calibri"/>
                <a:ea typeface="Calibri"/>
                <a:cs typeface="Calibri"/>
                <a:sym typeface="Calibri"/>
              </a:rPr>
              <a:t> de la révolution industrielle anglaise représentent 15 jours des émissions modernes due au charbon.</a:t>
            </a:r>
            <a:endParaRPr/>
          </a:p>
          <a:p>
            <a:pPr marL="0" marR="0" lvl="0" indent="0" algn="ctr" rtl="0">
              <a:spcBef>
                <a:spcPts val="0"/>
              </a:spcBef>
              <a:spcAft>
                <a:spcPts val="0"/>
              </a:spcAft>
              <a:buNone/>
            </a:pP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fr-FR" sz="1800" b="1">
                <a:solidFill>
                  <a:srgbClr val="00B050"/>
                </a:solidFill>
                <a:latin typeface="Calibri"/>
                <a:ea typeface="Calibri"/>
                <a:cs typeface="Calibri"/>
                <a:sym typeface="Calibri"/>
              </a:rPr>
              <a:t>Les émissions directes </a:t>
            </a:r>
            <a:r>
              <a:rPr lang="fr-FR" sz="1800" b="1">
                <a:solidFill>
                  <a:schemeClr val="dk1"/>
                </a:solidFill>
                <a:latin typeface="Calibri"/>
                <a:ea typeface="Calibri"/>
                <a:cs typeface="Calibri"/>
                <a:sym typeface="Calibri"/>
              </a:rPr>
              <a:t>de la révolution industrielle anglaise représentent au grand maximum </a:t>
            </a:r>
            <a:r>
              <a:rPr lang="fr-FR" sz="1800" b="1">
                <a:solidFill>
                  <a:srgbClr val="00B050"/>
                </a:solidFill>
                <a:latin typeface="Calibri"/>
                <a:ea typeface="Calibri"/>
                <a:cs typeface="Calibri"/>
                <a:sym typeface="Calibri"/>
              </a:rPr>
              <a:t>1/1300ème de ses émissions indirectes</a:t>
            </a:r>
            <a:r>
              <a:rPr lang="fr-FR" sz="1800" b="1">
                <a:solidFill>
                  <a:schemeClr val="dk1"/>
                </a:solidFill>
                <a:latin typeface="Calibri"/>
                <a:ea typeface="Calibri"/>
                <a:cs typeface="Calibri"/>
                <a:sym typeface="Calibri"/>
              </a:rPr>
              <a:t>. </a:t>
            </a:r>
            <a:endParaRPr sz="1800" b="1">
              <a:solidFill>
                <a:schemeClr val="dk1"/>
              </a:solidFill>
              <a:latin typeface="Calibri"/>
              <a:ea typeface="Calibri"/>
              <a:cs typeface="Calibri"/>
              <a:sym typeface="Calibri"/>
            </a:endParaRPr>
          </a:p>
        </p:txBody>
      </p:sp>
      <p:sp>
        <p:nvSpPr>
          <p:cNvPr id="783" name="Google Shape;783;p77"/>
          <p:cNvSpPr/>
          <p:nvPr/>
        </p:nvSpPr>
        <p:spPr>
          <a:xfrm>
            <a:off x="2142988" y="903673"/>
            <a:ext cx="70275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u="sng">
                <a:solidFill>
                  <a:schemeClr val="dk1"/>
                </a:solidFill>
                <a:latin typeface="Calibri"/>
                <a:ea typeface="Calibri"/>
                <a:cs typeface="Calibri"/>
                <a:sym typeface="Calibri"/>
              </a:rPr>
              <a:t>Hypothèse de travail </a:t>
            </a:r>
            <a:r>
              <a:rPr lang="fr-FR" sz="1800">
                <a:solidFill>
                  <a:schemeClr val="dk1"/>
                </a:solidFill>
                <a:latin typeface="Calibri"/>
                <a:ea typeface="Calibri"/>
                <a:cs typeface="Calibri"/>
                <a:sym typeface="Calibri"/>
              </a:rPr>
              <a:t>: le réchauffement climatique est une conséquence de la révolution industrielle anglaise.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8"/>
          <p:cNvSpPr txBox="1"/>
          <p:nvPr/>
        </p:nvSpPr>
        <p:spPr>
          <a:xfrm>
            <a:off x="157720" y="723664"/>
            <a:ext cx="11436300" cy="550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Bilan GES des établissements d’enseignement supérieur</a:t>
            </a:r>
            <a:endParaRPr sz="8800">
              <a:solidFill>
                <a:schemeClr val="dk1"/>
              </a:solidFill>
              <a:latin typeface="Calibri"/>
              <a:ea typeface="Calibri"/>
              <a:cs typeface="Calibri"/>
              <a:sym typeface="Calibri"/>
            </a:endParaRPr>
          </a:p>
        </p:txBody>
      </p:sp>
      <p:sp>
        <p:nvSpPr>
          <p:cNvPr id="790" name="Google Shape;790;p78"/>
          <p:cNvSpPr txBox="1"/>
          <p:nvPr/>
        </p:nvSpPr>
        <p:spPr>
          <a:xfrm rot="897683">
            <a:off x="1312713" y="1846836"/>
            <a:ext cx="184763" cy="369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79"/>
          <p:cNvSpPr txBox="1"/>
          <p:nvPr/>
        </p:nvSpPr>
        <p:spPr>
          <a:xfrm>
            <a:off x="2796870" y="62323"/>
            <a:ext cx="781251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Bilan carbone : les trois grandes catégories</a:t>
            </a:r>
            <a:endParaRPr sz="2400" b="1" i="0">
              <a:solidFill>
                <a:srgbClr val="000000"/>
              </a:solidFill>
              <a:latin typeface="Arial"/>
              <a:ea typeface="Arial"/>
              <a:cs typeface="Arial"/>
              <a:sym typeface="Arial"/>
            </a:endParaRPr>
          </a:p>
        </p:txBody>
      </p:sp>
      <p:sp>
        <p:nvSpPr>
          <p:cNvPr id="796" name="Google Shape;796;p79"/>
          <p:cNvSpPr/>
          <p:nvPr/>
        </p:nvSpPr>
        <p:spPr>
          <a:xfrm>
            <a:off x="491613" y="1319919"/>
            <a:ext cx="11189110" cy="3970318"/>
          </a:xfrm>
          <a:prstGeom prst="rect">
            <a:avLst/>
          </a:prstGeom>
          <a:noFill/>
          <a:ln>
            <a:noFill/>
          </a:ln>
        </p:spPr>
        <p:txBody>
          <a:bodyPr spcFirstLastPara="1" wrap="square" lIns="91425" tIns="45700" rIns="91425" bIns="45700" anchor="t" anchorCtr="0">
            <a:noAutofit/>
          </a:bodyPr>
          <a:lstStyle/>
          <a:p>
            <a:pPr marL="0" marR="0" lvl="0" indent="-114300" algn="just"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Émissions directes de GES (ou SCOPE 1)</a:t>
            </a:r>
            <a:r>
              <a:rPr lang="fr-FR" sz="1800">
                <a:solidFill>
                  <a:schemeClr val="dk1"/>
                </a:solidFill>
                <a:latin typeface="Calibri"/>
                <a:ea typeface="Calibri"/>
                <a:cs typeface="Calibri"/>
                <a:sym typeface="Calibri"/>
              </a:rPr>
              <a:t> : </a:t>
            </a:r>
            <a:r>
              <a:rPr lang="fr-FR" sz="1800" b="1">
                <a:solidFill>
                  <a:srgbClr val="FFC000"/>
                </a:solidFill>
                <a:latin typeface="Calibri"/>
                <a:ea typeface="Calibri"/>
                <a:cs typeface="Calibri"/>
                <a:sym typeface="Calibri"/>
              </a:rPr>
              <a:t>Émissions directes </a:t>
            </a:r>
            <a:r>
              <a:rPr lang="fr-FR" sz="1800">
                <a:solidFill>
                  <a:schemeClr val="dk1"/>
                </a:solidFill>
                <a:latin typeface="Calibri"/>
                <a:ea typeface="Calibri"/>
                <a:cs typeface="Calibri"/>
                <a:sym typeface="Calibri"/>
              </a:rPr>
              <a:t>provenant des installations fixes ou mobiles situées à l’intérieur du périmètre organisationnel, c'est-à-dire émissions provenant des sources détenues ou contrôlées par l’organisme.</a:t>
            </a:r>
            <a:endParaRPr/>
          </a:p>
          <a:p>
            <a:pPr marL="0" marR="0" lvl="0" indent="0" algn="just" rtl="0">
              <a:spcBef>
                <a:spcPts val="0"/>
              </a:spcBef>
              <a:spcAft>
                <a:spcPts val="0"/>
              </a:spcAft>
              <a:buNone/>
            </a:pPr>
            <a:r>
              <a:rPr lang="fr-FR" sz="1800" u="sng">
                <a:solidFill>
                  <a:schemeClr val="dk1"/>
                </a:solidFill>
                <a:latin typeface="Calibri"/>
                <a:ea typeface="Calibri"/>
                <a:cs typeface="Calibri"/>
                <a:sym typeface="Calibri"/>
              </a:rPr>
              <a:t>Exemple</a:t>
            </a:r>
            <a:r>
              <a:rPr lang="fr-FR" sz="1800">
                <a:solidFill>
                  <a:schemeClr val="dk1"/>
                </a:solidFill>
                <a:latin typeface="Calibri"/>
                <a:ea typeface="Calibri"/>
                <a:cs typeface="Calibri"/>
                <a:sym typeface="Calibri"/>
              </a:rPr>
              <a:t> : chaudière à gaz ou fuel; flotte de voitures; sol et forêt ; fuites de méthane ; </a:t>
            </a:r>
            <a:endParaRPr/>
          </a:p>
          <a:p>
            <a:pPr marL="0" marR="0" lvl="0" indent="0" algn="just"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114300" algn="just"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Émissions à énergie indirectes (ou SCOPE 2)</a:t>
            </a:r>
            <a:r>
              <a:rPr lang="fr-FR" sz="1800">
                <a:solidFill>
                  <a:schemeClr val="dk1"/>
                </a:solidFill>
                <a:latin typeface="Calibri"/>
                <a:ea typeface="Calibri"/>
                <a:cs typeface="Calibri"/>
                <a:sym typeface="Calibri"/>
              </a:rPr>
              <a:t> : </a:t>
            </a:r>
            <a:r>
              <a:rPr lang="fr-FR" sz="1800" b="1">
                <a:solidFill>
                  <a:srgbClr val="FFC000"/>
                </a:solidFill>
                <a:latin typeface="Calibri"/>
                <a:ea typeface="Calibri"/>
                <a:cs typeface="Calibri"/>
                <a:sym typeface="Calibri"/>
              </a:rPr>
              <a:t>Émissions indirectes </a:t>
            </a:r>
            <a:r>
              <a:rPr lang="fr-FR" sz="1800">
                <a:solidFill>
                  <a:schemeClr val="dk1"/>
                </a:solidFill>
                <a:latin typeface="Calibri"/>
                <a:ea typeface="Calibri"/>
                <a:cs typeface="Calibri"/>
                <a:sym typeface="Calibri"/>
              </a:rPr>
              <a:t>associées à la production d’électricité ou de chaleur pour les activités de l’organisation.</a:t>
            </a:r>
            <a:endParaRPr/>
          </a:p>
          <a:p>
            <a:pPr marL="0" marR="0" lvl="0" indent="0" algn="just" rtl="0">
              <a:spcBef>
                <a:spcPts val="0"/>
              </a:spcBef>
              <a:spcAft>
                <a:spcPts val="0"/>
              </a:spcAft>
              <a:buNone/>
            </a:pPr>
            <a:r>
              <a:rPr lang="fr-FR" sz="1800" u="sng">
                <a:solidFill>
                  <a:schemeClr val="dk1"/>
                </a:solidFill>
                <a:latin typeface="Calibri"/>
                <a:ea typeface="Calibri"/>
                <a:cs typeface="Calibri"/>
                <a:sym typeface="Calibri"/>
              </a:rPr>
              <a:t>Exemple</a:t>
            </a:r>
            <a:r>
              <a:rPr lang="fr-FR" sz="1800">
                <a:solidFill>
                  <a:schemeClr val="dk1"/>
                </a:solidFill>
                <a:latin typeface="Calibri"/>
                <a:ea typeface="Calibri"/>
                <a:cs typeface="Calibri"/>
                <a:sym typeface="Calibri"/>
              </a:rPr>
              <a:t> : émissions d’une chaufferie extérieures au campus; toutes les émissions liées à la conso électrique</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114300" algn="just"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Autres émissions indirectes (ou SCOPE 3)</a:t>
            </a:r>
            <a:r>
              <a:rPr lang="fr-FR" sz="1800">
                <a:solidFill>
                  <a:schemeClr val="dk1"/>
                </a:solidFill>
                <a:latin typeface="Calibri"/>
                <a:ea typeface="Calibri"/>
                <a:cs typeface="Calibri"/>
                <a:sym typeface="Calibri"/>
              </a:rPr>
              <a:t> : </a:t>
            </a:r>
            <a:r>
              <a:rPr lang="fr-FR" sz="1800" b="1">
                <a:solidFill>
                  <a:srgbClr val="FFC000"/>
                </a:solidFill>
                <a:latin typeface="Calibri"/>
                <a:ea typeface="Calibri"/>
                <a:cs typeface="Calibri"/>
                <a:sym typeface="Calibri"/>
              </a:rPr>
              <a:t>Les autres émissions </a:t>
            </a:r>
            <a:r>
              <a:rPr lang="fr-FR" sz="1800">
                <a:solidFill>
                  <a:schemeClr val="dk1"/>
                </a:solidFill>
                <a:latin typeface="Calibri"/>
                <a:ea typeface="Calibri"/>
                <a:cs typeface="Calibri"/>
                <a:sym typeface="Calibri"/>
              </a:rPr>
              <a:t>indirectement produites par les activités de l’organisation qui ne sont pas comptabilisées au 2 mais qui sont liées à la chaîne de valeur complète comme par exemple : achat de matières premières, de services ou autres produits; déplacements des salariés; transport amont et aval des marchandises; gestions des déchets générés par les activités de l’organisme; utilisation et fin de vie des produits et services vendus; immobilisation des biens et équipements de productions…</a:t>
            </a:r>
            <a:endParaRPr sz="1800">
              <a:solidFill>
                <a:schemeClr val="dk1"/>
              </a:solidFill>
              <a:latin typeface="Calibri"/>
              <a:ea typeface="Calibri"/>
              <a:cs typeface="Calibri"/>
              <a:sym typeface="Calibri"/>
            </a:endParaRPr>
          </a:p>
        </p:txBody>
      </p:sp>
      <p:sp>
        <p:nvSpPr>
          <p:cNvPr id="797" name="Google Shape;797;p79"/>
          <p:cNvSpPr txBox="1"/>
          <p:nvPr/>
        </p:nvSpPr>
        <p:spPr>
          <a:xfrm>
            <a:off x="491613" y="6086168"/>
            <a:ext cx="32008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http://www.bilans-ges.ademe.fr</a:t>
            </a:r>
            <a:endParaRPr sz="1800" i="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3"/>
          <p:cNvSpPr txBox="1"/>
          <p:nvPr/>
        </p:nvSpPr>
        <p:spPr>
          <a:xfrm>
            <a:off x="221576" y="67975"/>
            <a:ext cx="7912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Effet de serre et gaz associés</a:t>
            </a:r>
            <a:endParaRPr sz="2800" b="1">
              <a:solidFill>
                <a:schemeClr val="dk1"/>
              </a:solidFill>
              <a:latin typeface="Calibri"/>
              <a:ea typeface="Calibri"/>
              <a:cs typeface="Calibri"/>
              <a:sym typeface="Calibri"/>
            </a:endParaRPr>
          </a:p>
        </p:txBody>
      </p:sp>
      <p:pic>
        <p:nvPicPr>
          <p:cNvPr id="257" name="Google Shape;257;p43"/>
          <p:cNvPicPr preferRelativeResize="0"/>
          <p:nvPr/>
        </p:nvPicPr>
        <p:blipFill>
          <a:blip r:embed="rId3">
            <a:alphaModFix/>
          </a:blip>
          <a:stretch>
            <a:fillRect/>
          </a:stretch>
        </p:blipFill>
        <p:spPr>
          <a:xfrm>
            <a:off x="424850" y="1598975"/>
            <a:ext cx="4763101" cy="3660052"/>
          </a:xfrm>
          <a:prstGeom prst="rect">
            <a:avLst/>
          </a:prstGeom>
          <a:noFill/>
          <a:ln>
            <a:noFill/>
          </a:ln>
        </p:spPr>
      </p:pic>
      <p:sp>
        <p:nvSpPr>
          <p:cNvPr id="258" name="Google Shape;258;p43"/>
          <p:cNvSpPr txBox="1"/>
          <p:nvPr/>
        </p:nvSpPr>
        <p:spPr>
          <a:xfrm>
            <a:off x="5527450" y="1217975"/>
            <a:ext cx="6017100" cy="46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b="1">
                <a:latin typeface="Calibri"/>
                <a:ea typeface="Calibri"/>
                <a:cs typeface="Calibri"/>
                <a:sym typeface="Calibri"/>
              </a:rPr>
              <a:t>Principaux gaz à effet de serre et leur origine humaine</a:t>
            </a:r>
            <a:r>
              <a:rPr lang="fr-FR" sz="1800">
                <a:latin typeface="Calibri"/>
                <a:ea typeface="Calibri"/>
                <a:cs typeface="Calibri"/>
                <a:sym typeface="Calibri"/>
              </a:rPr>
              <a:t>:</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a:t>
            </a:r>
            <a:r>
              <a:rPr lang="fr-FR" sz="1800" b="1">
                <a:latin typeface="Calibri"/>
                <a:ea typeface="Calibri"/>
                <a:cs typeface="Calibri"/>
                <a:sym typeface="Calibri"/>
              </a:rPr>
              <a:t>dioxyde de carbone (CO</a:t>
            </a:r>
            <a:r>
              <a:rPr lang="fr-FR" sz="1800" b="1" baseline="-25000">
                <a:latin typeface="Calibri"/>
                <a:ea typeface="Calibri"/>
                <a:cs typeface="Calibri"/>
                <a:sym typeface="Calibri"/>
              </a:rPr>
              <a:t>2</a:t>
            </a:r>
            <a:r>
              <a:rPr lang="fr-FR" sz="1800" b="1">
                <a:latin typeface="Calibri"/>
                <a:ea typeface="Calibri"/>
                <a:cs typeface="Calibri"/>
                <a:sym typeface="Calibri"/>
              </a:rPr>
              <a:t>)</a:t>
            </a:r>
            <a:r>
              <a:rPr lang="fr-FR" sz="1800">
                <a:latin typeface="Calibri"/>
                <a:ea typeface="Calibri"/>
                <a:cs typeface="Calibri"/>
                <a:sym typeface="Calibri"/>
              </a:rPr>
              <a:t> : combustion des énergies fossiles (gaz, charbon, pétrole) et du bois (déforestation, chauffage, etc..)</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a:t>
            </a:r>
            <a:r>
              <a:rPr lang="fr-FR" sz="1800" b="1">
                <a:latin typeface="Calibri"/>
                <a:ea typeface="Calibri"/>
                <a:cs typeface="Calibri"/>
                <a:sym typeface="Calibri"/>
              </a:rPr>
              <a:t>méthane (CH</a:t>
            </a:r>
            <a:r>
              <a:rPr lang="fr-FR" sz="1800" b="1" baseline="-25000">
                <a:latin typeface="Calibri"/>
                <a:ea typeface="Calibri"/>
                <a:cs typeface="Calibri"/>
                <a:sym typeface="Calibri"/>
              </a:rPr>
              <a:t>4</a:t>
            </a:r>
            <a:r>
              <a:rPr lang="fr-FR" sz="1800" b="1">
                <a:latin typeface="Calibri"/>
                <a:ea typeface="Calibri"/>
                <a:cs typeface="Calibri"/>
                <a:sym typeface="Calibri"/>
              </a:rPr>
              <a:t>)</a:t>
            </a:r>
            <a:r>
              <a:rPr lang="fr-FR" sz="1800">
                <a:latin typeface="Calibri"/>
                <a:ea typeface="Calibri"/>
                <a:cs typeface="Calibri"/>
                <a:sym typeface="Calibri"/>
              </a:rPr>
              <a:t> : ruminants, riz, décomposition matière organique (et donc barrages hydroélectriques)</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a:t>
            </a:r>
            <a:r>
              <a:rPr lang="fr-FR" sz="1800" b="1">
                <a:latin typeface="Calibri"/>
                <a:ea typeface="Calibri"/>
                <a:cs typeface="Calibri"/>
                <a:sym typeface="Calibri"/>
              </a:rPr>
              <a:t>protoxyde d’azote (N</a:t>
            </a:r>
            <a:r>
              <a:rPr lang="fr-FR" sz="1800" b="1" baseline="-25000">
                <a:latin typeface="Calibri"/>
                <a:ea typeface="Calibri"/>
                <a:cs typeface="Calibri"/>
                <a:sym typeface="Calibri"/>
              </a:rPr>
              <a:t>2</a:t>
            </a:r>
            <a:r>
              <a:rPr lang="fr-FR" sz="1800" b="1">
                <a:latin typeface="Calibri"/>
                <a:ea typeface="Calibri"/>
                <a:cs typeface="Calibri"/>
                <a:sym typeface="Calibri"/>
              </a:rPr>
              <a:t>O) </a:t>
            </a:r>
            <a:r>
              <a:rPr lang="fr-FR" sz="1800">
                <a:latin typeface="Calibri"/>
                <a:ea typeface="Calibri"/>
                <a:cs typeface="Calibri"/>
                <a:sym typeface="Calibri"/>
              </a:rPr>
              <a:t>: réactions des engrais industriels et du fumier avec l’oxygène de l’air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a:t>
            </a:r>
            <a:r>
              <a:rPr lang="fr-FR" sz="1800" b="1">
                <a:latin typeface="Calibri"/>
                <a:ea typeface="Calibri"/>
                <a:cs typeface="Calibri"/>
                <a:sym typeface="Calibri"/>
              </a:rPr>
              <a:t>hydrocarbures halogénés</a:t>
            </a:r>
            <a:r>
              <a:rPr lang="fr-FR" sz="1800">
                <a:latin typeface="Calibri"/>
                <a:ea typeface="Calibri"/>
                <a:cs typeface="Calibri"/>
                <a:sym typeface="Calibri"/>
              </a:rPr>
              <a:t> : productions de divers produits industriels (solvants, huiles, colles, mastic, etc…)</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80"/>
          <p:cNvSpPr txBox="1"/>
          <p:nvPr/>
        </p:nvSpPr>
        <p:spPr>
          <a:xfrm>
            <a:off x="2726531" y="139851"/>
            <a:ext cx="743737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Bilan carbone : les obligations légales en France</a:t>
            </a:r>
            <a:endParaRPr sz="2400" b="1" i="0">
              <a:solidFill>
                <a:srgbClr val="000000"/>
              </a:solidFill>
              <a:latin typeface="Arial"/>
              <a:ea typeface="Arial"/>
              <a:cs typeface="Arial"/>
              <a:sym typeface="Arial"/>
            </a:endParaRPr>
          </a:p>
        </p:txBody>
      </p:sp>
      <p:sp>
        <p:nvSpPr>
          <p:cNvPr id="803" name="Google Shape;803;p80"/>
          <p:cNvSpPr txBox="1"/>
          <p:nvPr/>
        </p:nvSpPr>
        <p:spPr>
          <a:xfrm>
            <a:off x="491613" y="6086168"/>
            <a:ext cx="32008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http://www.bilans-ges.ademe.fr</a:t>
            </a:r>
            <a:endParaRPr sz="1800" i="1">
              <a:solidFill>
                <a:schemeClr val="dk1"/>
              </a:solidFill>
              <a:latin typeface="Calibri"/>
              <a:ea typeface="Calibri"/>
              <a:cs typeface="Calibri"/>
              <a:sym typeface="Calibri"/>
            </a:endParaRPr>
          </a:p>
        </p:txBody>
      </p:sp>
      <p:sp>
        <p:nvSpPr>
          <p:cNvPr id="804" name="Google Shape;804;p80"/>
          <p:cNvSpPr/>
          <p:nvPr/>
        </p:nvSpPr>
        <p:spPr>
          <a:xfrm>
            <a:off x="491613" y="1383293"/>
            <a:ext cx="11189110" cy="3139321"/>
          </a:xfrm>
          <a:prstGeom prst="rect">
            <a:avLst/>
          </a:prstGeom>
          <a:noFill/>
          <a:ln>
            <a:noFill/>
          </a:ln>
        </p:spPr>
        <p:txBody>
          <a:bodyPr spcFirstLastPara="1" wrap="square" lIns="91425" tIns="45700" rIns="91425" bIns="45700" anchor="t" anchorCtr="0">
            <a:noAutofit/>
          </a:bodyPr>
          <a:lstStyle/>
          <a:p>
            <a:pPr marL="0" marR="0" lvl="0" indent="-114300" algn="just"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Bilan GES : </a:t>
            </a:r>
            <a:r>
              <a:rPr lang="fr-FR" sz="1800">
                <a:solidFill>
                  <a:schemeClr val="dk1"/>
                </a:solidFill>
                <a:latin typeface="Calibri"/>
                <a:ea typeface="Calibri"/>
                <a:cs typeface="Calibri"/>
                <a:sym typeface="Calibri"/>
              </a:rPr>
              <a:t>Obligatoire, avec une périodicité de 3 ans pour les services de l'Etat, les collectivités territoriales et les autres personnes morales de droit public (</a:t>
            </a:r>
            <a:r>
              <a:rPr lang="fr-FR" sz="1800" b="1">
                <a:solidFill>
                  <a:srgbClr val="FFC000"/>
                </a:solidFill>
                <a:latin typeface="Calibri"/>
                <a:ea typeface="Calibri"/>
                <a:cs typeface="Calibri"/>
                <a:sym typeface="Calibri"/>
              </a:rPr>
              <a:t>mais les labos ne sont pas des personnes morales… les tutelles, si</a:t>
            </a:r>
            <a:r>
              <a:rPr lang="fr-FR" sz="1800">
                <a:solidFill>
                  <a:schemeClr val="dk1"/>
                </a:solidFill>
                <a:latin typeface="Calibri"/>
                <a:ea typeface="Calibri"/>
                <a:cs typeface="Calibri"/>
                <a:sym typeface="Calibri"/>
              </a:rPr>
              <a:t>).</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114300" algn="just"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 </a:t>
            </a:r>
            <a:r>
              <a:rPr lang="fr-FR" sz="1800" b="1">
                <a:solidFill>
                  <a:schemeClr val="dk1"/>
                </a:solidFill>
                <a:latin typeface="Calibri"/>
                <a:ea typeface="Calibri"/>
                <a:cs typeface="Calibri"/>
                <a:sym typeface="Calibri"/>
              </a:rPr>
              <a:t>Publication</a:t>
            </a:r>
            <a:r>
              <a:rPr lang="fr-FR" sz="1800">
                <a:solidFill>
                  <a:schemeClr val="dk1"/>
                </a:solidFill>
                <a:latin typeface="Calibri"/>
                <a:ea typeface="Calibri"/>
                <a:cs typeface="Calibri"/>
                <a:sym typeface="Calibri"/>
              </a:rPr>
              <a:t> : les bilans établis après le 1er janvier 2016 doivent être transmis et publiés via la plate-forme informatique des bilans d’émissions de gaz à effet de serre administrée par l’Ademe.</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114300" algn="just"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 </a:t>
            </a:r>
            <a:r>
              <a:rPr lang="fr-FR" sz="1800" b="1">
                <a:solidFill>
                  <a:schemeClr val="dk1"/>
                </a:solidFill>
                <a:latin typeface="Calibri"/>
                <a:ea typeface="Calibri"/>
                <a:cs typeface="Calibri"/>
                <a:sym typeface="Calibri"/>
              </a:rPr>
              <a:t>Périmètre </a:t>
            </a:r>
            <a:r>
              <a:rPr lang="fr-FR" sz="1800">
                <a:solidFill>
                  <a:schemeClr val="dk1"/>
                </a:solidFill>
                <a:latin typeface="Calibri"/>
                <a:ea typeface="Calibri"/>
                <a:cs typeface="Calibri"/>
                <a:sym typeface="Calibri"/>
              </a:rPr>
              <a:t>: Obligation de prise en compte des SCOPE 1 et 2 ; </a:t>
            </a:r>
            <a:r>
              <a:rPr lang="fr-FR" sz="1800" b="1">
                <a:solidFill>
                  <a:srgbClr val="FFC000"/>
                </a:solidFill>
                <a:latin typeface="Calibri"/>
                <a:ea typeface="Calibri"/>
                <a:cs typeface="Calibri"/>
                <a:sym typeface="Calibri"/>
              </a:rPr>
              <a:t>le SCOPE 3 est optionnel mais recommandé</a:t>
            </a:r>
            <a:r>
              <a:rPr lang="fr-FR" sz="1800">
                <a:solidFill>
                  <a:schemeClr val="dk1"/>
                </a:solidFill>
                <a:latin typeface="Calibri"/>
                <a:ea typeface="Calibri"/>
                <a:cs typeface="Calibri"/>
                <a:sym typeface="Calibri"/>
              </a:rPr>
              <a:t>.</a:t>
            </a:r>
            <a:endParaRPr/>
          </a:p>
          <a:p>
            <a:pPr marL="0" marR="0" lvl="0" indent="0" algn="just"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114300" algn="just"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 </a:t>
            </a:r>
            <a:r>
              <a:rPr lang="fr-FR" sz="1800" b="1">
                <a:solidFill>
                  <a:schemeClr val="dk1"/>
                </a:solidFill>
                <a:latin typeface="Calibri"/>
                <a:ea typeface="Calibri"/>
                <a:cs typeface="Calibri"/>
                <a:sym typeface="Calibri"/>
              </a:rPr>
              <a:t>Intérêt du SCOPE 3 </a:t>
            </a:r>
            <a:r>
              <a:rPr lang="fr-FR" sz="1800">
                <a:solidFill>
                  <a:schemeClr val="dk1"/>
                </a:solidFill>
                <a:latin typeface="Calibri"/>
                <a:ea typeface="Calibri"/>
                <a:cs typeface="Calibri"/>
                <a:sym typeface="Calibri"/>
              </a:rPr>
              <a:t>: Seule la prise en compte de l’ensemble des émissions permet d’obtenir une vision complète de son activité (…) Pour les entreprises, </a:t>
            </a:r>
            <a:r>
              <a:rPr lang="fr-FR" sz="1800" b="1">
                <a:solidFill>
                  <a:srgbClr val="FFC000"/>
                </a:solidFill>
                <a:latin typeface="Calibri"/>
                <a:ea typeface="Calibri"/>
                <a:cs typeface="Calibri"/>
                <a:sym typeface="Calibri"/>
              </a:rPr>
              <a:t>les émissions indirectes représentent bien souvent près de 75 % des émissions d’une activité</a:t>
            </a:r>
            <a:r>
              <a:rPr lang="fr-FR" sz="1800">
                <a:solidFill>
                  <a:schemeClr val="dk1"/>
                </a:solidFill>
                <a:latin typeface="Calibri"/>
                <a:ea typeface="Calibri"/>
                <a:cs typeface="Calibri"/>
                <a:sym typeface="Calibri"/>
              </a:rPr>
              <a:t>. Ne pas les prendre en compte reviendrait à n’identifier qu’une toute petite partie des émissions.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81"/>
          <p:cNvPicPr preferRelativeResize="0"/>
          <p:nvPr/>
        </p:nvPicPr>
        <p:blipFill rotWithShape="1">
          <a:blip r:embed="rId3">
            <a:alphaModFix/>
          </a:blip>
          <a:srcRect/>
          <a:stretch/>
        </p:blipFill>
        <p:spPr>
          <a:xfrm>
            <a:off x="2073063" y="2065765"/>
            <a:ext cx="7447449" cy="4228405"/>
          </a:xfrm>
          <a:prstGeom prst="rect">
            <a:avLst/>
          </a:prstGeom>
          <a:noFill/>
          <a:ln>
            <a:noFill/>
          </a:ln>
        </p:spPr>
      </p:pic>
      <p:sp>
        <p:nvSpPr>
          <p:cNvPr id="810" name="Google Shape;810;p81"/>
          <p:cNvSpPr txBox="1"/>
          <p:nvPr/>
        </p:nvSpPr>
        <p:spPr>
          <a:xfrm>
            <a:off x="2981294" y="69857"/>
            <a:ext cx="1965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u="none" strike="noStrike" cap="none">
                <a:solidFill>
                  <a:srgbClr val="000000"/>
                </a:solidFill>
                <a:latin typeface="Arial"/>
                <a:ea typeface="Arial"/>
                <a:cs typeface="Arial"/>
                <a:sym typeface="Arial"/>
              </a:rPr>
              <a:t>Un exemple</a:t>
            </a:r>
            <a:endParaRPr sz="2400" b="1" i="0" u="none" strike="noStrike" cap="none">
              <a:solidFill>
                <a:srgbClr val="000000"/>
              </a:solidFill>
              <a:latin typeface="Arial"/>
              <a:ea typeface="Arial"/>
              <a:cs typeface="Arial"/>
              <a:sym typeface="Arial"/>
            </a:endParaRPr>
          </a:p>
        </p:txBody>
      </p:sp>
      <p:sp>
        <p:nvSpPr>
          <p:cNvPr id="811" name="Google Shape;811;p81"/>
          <p:cNvSpPr txBox="1"/>
          <p:nvPr/>
        </p:nvSpPr>
        <p:spPr>
          <a:xfrm>
            <a:off x="0" y="6488668"/>
            <a:ext cx="32008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0" i="1" u="none" strike="noStrike" cap="none">
                <a:solidFill>
                  <a:schemeClr val="dk1"/>
                </a:solidFill>
                <a:latin typeface="Calibri"/>
                <a:ea typeface="Calibri"/>
                <a:cs typeface="Calibri"/>
                <a:sym typeface="Calibri"/>
              </a:rPr>
              <a:t>http://www.bilans-ges.ademe.fr</a:t>
            </a:r>
            <a:endParaRPr sz="1800" i="1">
              <a:solidFill>
                <a:schemeClr val="dk1"/>
              </a:solidFill>
              <a:latin typeface="Calibri"/>
              <a:ea typeface="Calibri"/>
              <a:cs typeface="Calibri"/>
              <a:sym typeface="Calibri"/>
            </a:endParaRPr>
          </a:p>
        </p:txBody>
      </p:sp>
      <p:sp>
        <p:nvSpPr>
          <p:cNvPr id="812" name="Google Shape;812;p81"/>
          <p:cNvSpPr txBox="1"/>
          <p:nvPr/>
        </p:nvSpPr>
        <p:spPr>
          <a:xfrm>
            <a:off x="5302032" y="644584"/>
            <a:ext cx="124720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a:solidFill>
                  <a:schemeClr val="dk1"/>
                </a:solidFill>
                <a:latin typeface="Calibri"/>
                <a:ea typeface="Calibri"/>
                <a:cs typeface="Calibri"/>
                <a:sym typeface="Calibri"/>
              </a:rPr>
              <a:t>INSA Lyon</a:t>
            </a:r>
            <a:endParaRPr sz="2000" b="1">
              <a:solidFill>
                <a:schemeClr val="dk1"/>
              </a:solidFill>
              <a:latin typeface="Calibri"/>
              <a:ea typeface="Calibri"/>
              <a:cs typeface="Calibri"/>
              <a:sym typeface="Calibri"/>
            </a:endParaRPr>
          </a:p>
        </p:txBody>
      </p:sp>
      <p:sp>
        <p:nvSpPr>
          <p:cNvPr id="813" name="Google Shape;813;p81"/>
          <p:cNvSpPr txBox="1"/>
          <p:nvPr/>
        </p:nvSpPr>
        <p:spPr>
          <a:xfrm>
            <a:off x="1505787" y="847240"/>
            <a:ext cx="1911697"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Gaz (un bâtiment et la cuisine)</a:t>
            </a:r>
            <a:endParaRPr sz="1800">
              <a:solidFill>
                <a:schemeClr val="dk1"/>
              </a:solidFill>
              <a:latin typeface="Calibri"/>
              <a:ea typeface="Calibri"/>
              <a:cs typeface="Calibri"/>
              <a:sym typeface="Calibri"/>
            </a:endParaRPr>
          </a:p>
        </p:txBody>
      </p:sp>
      <p:cxnSp>
        <p:nvCxnSpPr>
          <p:cNvPr id="814" name="Google Shape;814;p81"/>
          <p:cNvCxnSpPr/>
          <p:nvPr/>
        </p:nvCxnSpPr>
        <p:spPr>
          <a:xfrm flipH="1">
            <a:off x="2489703" y="1590781"/>
            <a:ext cx="70643" cy="1135738"/>
          </a:xfrm>
          <a:prstGeom prst="straightConnector1">
            <a:avLst/>
          </a:prstGeom>
          <a:noFill/>
          <a:ln w="28575" cap="flat" cmpd="sng">
            <a:solidFill>
              <a:schemeClr val="dk1"/>
            </a:solidFill>
            <a:prstDash val="solid"/>
            <a:miter lim="800000"/>
            <a:headEnd type="none" w="sm" len="sm"/>
            <a:tailEnd type="triangle" w="med" len="med"/>
          </a:ln>
        </p:spPr>
      </p:cxnSp>
      <p:sp>
        <p:nvSpPr>
          <p:cNvPr id="815" name="Google Shape;815;p81"/>
          <p:cNvSpPr txBox="1"/>
          <p:nvPr/>
        </p:nvSpPr>
        <p:spPr>
          <a:xfrm>
            <a:off x="2981310" y="1471236"/>
            <a:ext cx="11135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Électricité</a:t>
            </a:r>
            <a:endParaRPr/>
          </a:p>
        </p:txBody>
      </p:sp>
      <p:cxnSp>
        <p:nvCxnSpPr>
          <p:cNvPr id="816" name="Google Shape;816;p81"/>
          <p:cNvCxnSpPr/>
          <p:nvPr/>
        </p:nvCxnSpPr>
        <p:spPr>
          <a:xfrm>
            <a:off x="3611194" y="1848077"/>
            <a:ext cx="332283" cy="1020327"/>
          </a:xfrm>
          <a:prstGeom prst="straightConnector1">
            <a:avLst/>
          </a:prstGeom>
          <a:noFill/>
          <a:ln w="28575" cap="flat" cmpd="sng">
            <a:solidFill>
              <a:schemeClr val="dk1"/>
            </a:solidFill>
            <a:prstDash val="solid"/>
            <a:miter lim="800000"/>
            <a:headEnd type="none" w="sm" len="sm"/>
            <a:tailEnd type="triangle" w="med" len="med"/>
          </a:ln>
        </p:spPr>
      </p:cxnSp>
      <p:sp>
        <p:nvSpPr>
          <p:cNvPr id="817" name="Google Shape;817;p81"/>
          <p:cNvSpPr txBox="1"/>
          <p:nvPr/>
        </p:nvSpPr>
        <p:spPr>
          <a:xfrm>
            <a:off x="7958867" y="1267616"/>
            <a:ext cx="177179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Déplacements domicile-travail</a:t>
            </a:r>
            <a:endParaRPr sz="1800">
              <a:solidFill>
                <a:schemeClr val="dk1"/>
              </a:solidFill>
              <a:latin typeface="Calibri"/>
              <a:ea typeface="Calibri"/>
              <a:cs typeface="Calibri"/>
              <a:sym typeface="Calibri"/>
            </a:endParaRPr>
          </a:p>
        </p:txBody>
      </p:sp>
      <p:cxnSp>
        <p:nvCxnSpPr>
          <p:cNvPr id="818" name="Google Shape;818;p81"/>
          <p:cNvCxnSpPr>
            <a:stCxn id="817" idx="2"/>
          </p:cNvCxnSpPr>
          <p:nvPr/>
        </p:nvCxnSpPr>
        <p:spPr>
          <a:xfrm>
            <a:off x="8844765" y="1913947"/>
            <a:ext cx="90900" cy="812700"/>
          </a:xfrm>
          <a:prstGeom prst="straightConnector1">
            <a:avLst/>
          </a:prstGeom>
          <a:noFill/>
          <a:ln w="28575" cap="flat" cmpd="sng">
            <a:solidFill>
              <a:schemeClr val="dk1"/>
            </a:solidFill>
            <a:prstDash val="solid"/>
            <a:miter lim="800000"/>
            <a:headEnd type="none" w="sm" len="sm"/>
            <a:tailEnd type="triangle" w="med" len="med"/>
          </a:ln>
        </p:spPr>
      </p:cxnSp>
      <p:sp>
        <p:nvSpPr>
          <p:cNvPr id="819" name="Google Shape;819;p81"/>
          <p:cNvSpPr txBox="1"/>
          <p:nvPr/>
        </p:nvSpPr>
        <p:spPr>
          <a:xfrm>
            <a:off x="3898262" y="1137771"/>
            <a:ext cx="112979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Chauffage</a:t>
            </a:r>
            <a:endParaRPr sz="1800">
              <a:solidFill>
                <a:schemeClr val="dk1"/>
              </a:solidFill>
              <a:latin typeface="Calibri"/>
              <a:ea typeface="Calibri"/>
              <a:cs typeface="Calibri"/>
              <a:sym typeface="Calibri"/>
            </a:endParaRPr>
          </a:p>
        </p:txBody>
      </p:sp>
      <p:cxnSp>
        <p:nvCxnSpPr>
          <p:cNvPr id="820" name="Google Shape;820;p81"/>
          <p:cNvCxnSpPr/>
          <p:nvPr/>
        </p:nvCxnSpPr>
        <p:spPr>
          <a:xfrm flipH="1">
            <a:off x="4355470" y="1607786"/>
            <a:ext cx="33284" cy="665841"/>
          </a:xfrm>
          <a:prstGeom prst="straightConnector1">
            <a:avLst/>
          </a:prstGeom>
          <a:noFill/>
          <a:ln w="28575" cap="flat" cmpd="sng">
            <a:solidFill>
              <a:schemeClr val="dk1"/>
            </a:solidFill>
            <a:prstDash val="solid"/>
            <a:miter lim="800000"/>
            <a:headEnd type="none" w="sm" len="sm"/>
            <a:tailEnd type="triangle" w="med" len="med"/>
          </a:ln>
        </p:spPr>
      </p:cxnSp>
      <p:sp>
        <p:nvSpPr>
          <p:cNvPr id="821" name="Google Shape;821;p81"/>
          <p:cNvSpPr txBox="1"/>
          <p:nvPr/>
        </p:nvSpPr>
        <p:spPr>
          <a:xfrm>
            <a:off x="5302032" y="1138916"/>
            <a:ext cx="1743557"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Immobilisation de biens</a:t>
            </a:r>
            <a:endParaRPr sz="1800">
              <a:solidFill>
                <a:schemeClr val="dk1"/>
              </a:solidFill>
              <a:latin typeface="Calibri"/>
              <a:ea typeface="Calibri"/>
              <a:cs typeface="Calibri"/>
              <a:sym typeface="Calibri"/>
            </a:endParaRPr>
          </a:p>
        </p:txBody>
      </p:sp>
      <p:cxnSp>
        <p:nvCxnSpPr>
          <p:cNvPr id="822" name="Google Shape;822;p81"/>
          <p:cNvCxnSpPr/>
          <p:nvPr/>
        </p:nvCxnSpPr>
        <p:spPr>
          <a:xfrm flipH="1">
            <a:off x="5439602" y="1694682"/>
            <a:ext cx="319160" cy="663559"/>
          </a:xfrm>
          <a:prstGeom prst="straightConnector1">
            <a:avLst/>
          </a:prstGeom>
          <a:noFill/>
          <a:ln w="28575" cap="flat" cmpd="sng">
            <a:solidFill>
              <a:schemeClr val="dk1"/>
            </a:solidFill>
            <a:prstDash val="solid"/>
            <a:miter lim="800000"/>
            <a:headEnd type="none" w="sm" len="sm"/>
            <a:tailEnd type="triangle" w="med" len="med"/>
          </a:ln>
        </p:spPr>
      </p:cxnSp>
      <p:cxnSp>
        <p:nvCxnSpPr>
          <p:cNvPr id="823" name="Google Shape;823;p81"/>
          <p:cNvCxnSpPr/>
          <p:nvPr/>
        </p:nvCxnSpPr>
        <p:spPr>
          <a:xfrm flipH="1">
            <a:off x="4948378" y="2195054"/>
            <a:ext cx="33284" cy="665841"/>
          </a:xfrm>
          <a:prstGeom prst="straightConnector1">
            <a:avLst/>
          </a:prstGeom>
          <a:noFill/>
          <a:ln w="28575" cap="flat" cmpd="sng">
            <a:solidFill>
              <a:schemeClr val="dk1"/>
            </a:solidFill>
            <a:prstDash val="solid"/>
            <a:miter lim="800000"/>
            <a:headEnd type="none" w="sm" len="sm"/>
            <a:tailEnd type="triangle" w="med" len="med"/>
          </a:ln>
        </p:spPr>
      </p:cxnSp>
      <p:sp>
        <p:nvSpPr>
          <p:cNvPr id="824" name="Google Shape;824;p81"/>
          <p:cNvSpPr txBox="1"/>
          <p:nvPr/>
        </p:nvSpPr>
        <p:spPr>
          <a:xfrm>
            <a:off x="4076599" y="1844661"/>
            <a:ext cx="1743557"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Achats</a:t>
            </a:r>
            <a:endParaRPr sz="1800">
              <a:solidFill>
                <a:schemeClr val="dk1"/>
              </a:solidFill>
              <a:latin typeface="Calibri"/>
              <a:ea typeface="Calibri"/>
              <a:cs typeface="Calibri"/>
              <a:sym typeface="Calibri"/>
            </a:endParaRPr>
          </a:p>
        </p:txBody>
      </p:sp>
      <p:sp>
        <p:nvSpPr>
          <p:cNvPr id="825" name="Google Shape;825;p81"/>
          <p:cNvSpPr txBox="1"/>
          <p:nvPr/>
        </p:nvSpPr>
        <p:spPr>
          <a:xfrm>
            <a:off x="6450247" y="1840568"/>
            <a:ext cx="161741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Déplacements pro </a:t>
            </a:r>
            <a:endParaRPr sz="1800">
              <a:solidFill>
                <a:schemeClr val="dk1"/>
              </a:solidFill>
              <a:latin typeface="Calibri"/>
              <a:ea typeface="Calibri"/>
              <a:cs typeface="Calibri"/>
              <a:sym typeface="Calibri"/>
            </a:endParaRPr>
          </a:p>
        </p:txBody>
      </p:sp>
      <p:cxnSp>
        <p:nvCxnSpPr>
          <p:cNvPr id="826" name="Google Shape;826;p81"/>
          <p:cNvCxnSpPr/>
          <p:nvPr/>
        </p:nvCxnSpPr>
        <p:spPr>
          <a:xfrm flipH="1">
            <a:off x="6167399" y="2266943"/>
            <a:ext cx="748939" cy="702594"/>
          </a:xfrm>
          <a:prstGeom prst="straightConnector1">
            <a:avLst/>
          </a:prstGeom>
          <a:noFill/>
          <a:ln w="28575" cap="flat" cmpd="sng">
            <a:solidFill>
              <a:schemeClr val="dk1"/>
            </a:solidFill>
            <a:prstDash val="solid"/>
            <a:miter lim="800000"/>
            <a:headEnd type="none" w="sm" len="sm"/>
            <a:tailEnd type="triangle" w="med" len="med"/>
          </a:ln>
        </p:spPr>
      </p:cxnSp>
      <p:cxnSp>
        <p:nvCxnSpPr>
          <p:cNvPr id="827" name="Google Shape;827;p81"/>
          <p:cNvCxnSpPr/>
          <p:nvPr/>
        </p:nvCxnSpPr>
        <p:spPr>
          <a:xfrm rot="10800000">
            <a:off x="1707491" y="1656313"/>
            <a:ext cx="18106" cy="1569980"/>
          </a:xfrm>
          <a:prstGeom prst="straightConnector1">
            <a:avLst/>
          </a:prstGeom>
          <a:noFill/>
          <a:ln w="19050" cap="flat" cmpd="sng">
            <a:solidFill>
              <a:schemeClr val="dk1"/>
            </a:solidFill>
            <a:prstDash val="solid"/>
            <a:miter lim="800000"/>
            <a:headEnd type="none" w="sm" len="sm"/>
            <a:tailEnd type="triangle" w="med" len="med"/>
          </a:ln>
        </p:spPr>
      </p:cxnSp>
      <p:sp>
        <p:nvSpPr>
          <p:cNvPr id="828" name="Google Shape;828;p81"/>
          <p:cNvSpPr txBox="1"/>
          <p:nvPr/>
        </p:nvSpPr>
        <p:spPr>
          <a:xfrm rot="-5400000">
            <a:off x="211381" y="2104665"/>
            <a:ext cx="194137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Ordonnées en %age d’émissions</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2"/>
          <p:cNvSpPr txBox="1"/>
          <p:nvPr/>
        </p:nvSpPr>
        <p:spPr>
          <a:xfrm>
            <a:off x="4727824" y="167187"/>
            <a:ext cx="2392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Méthodologie</a:t>
            </a:r>
            <a:endParaRPr sz="2400" b="1" i="0">
              <a:solidFill>
                <a:srgbClr val="000000"/>
              </a:solidFill>
              <a:latin typeface="Arial"/>
              <a:ea typeface="Arial"/>
              <a:cs typeface="Arial"/>
              <a:sym typeface="Arial"/>
            </a:endParaRPr>
          </a:p>
        </p:txBody>
      </p:sp>
      <p:sp>
        <p:nvSpPr>
          <p:cNvPr id="834" name="Google Shape;834;p82"/>
          <p:cNvSpPr txBox="1"/>
          <p:nvPr/>
        </p:nvSpPr>
        <p:spPr>
          <a:xfrm>
            <a:off x="588477" y="923453"/>
            <a:ext cx="10248522" cy="369331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1800">
                <a:solidFill>
                  <a:schemeClr val="dk1"/>
                </a:solidFill>
                <a:latin typeface="Calibri"/>
                <a:ea typeface="Calibri"/>
                <a:cs typeface="Calibri"/>
                <a:sym typeface="Calibri"/>
              </a:rPr>
              <a:t>► Analyse de 31 bilans GES publiés par des établissements d’enseignements supérieurs. Quelques rares établissements ont été enlevés lorsqu’il manquait des données importantes ou lorsqu’ils étaient trop spécifiques (prépa concours).</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fr-FR" sz="1800">
                <a:solidFill>
                  <a:schemeClr val="dk1"/>
                </a:solidFill>
                <a:latin typeface="Calibri"/>
                <a:ea typeface="Calibri"/>
                <a:cs typeface="Calibri"/>
                <a:sym typeface="Calibri"/>
              </a:rPr>
              <a:t>► Les émissions correspondant aux différents postes ne sont pas rapportées par tous les établissements. Pour les valeurs les plus couramment rapportées (présentes dans les scopes 1 et 2), les statistiques sont représentatives de 450.000 étudiants. Le poste le moins rapporté correspond à 20000 étudiants.</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fr-FR" sz="1800">
                <a:solidFill>
                  <a:schemeClr val="dk1"/>
                </a:solidFill>
                <a:latin typeface="Calibri"/>
                <a:ea typeface="Calibri"/>
                <a:cs typeface="Calibri"/>
                <a:sym typeface="Calibri"/>
              </a:rPr>
              <a:t>► Les données ont été normalisées par le nombre d’étudiants. En fait, le rapport entre étudiants et personnels varie entre un facteur 5 et 10, suivant les établissements. Si on normalise par rapport au nombre total (étudiants+personnels), cela diminue donc les chiffres de 10-20%. Si on normalise par rapport au nombre de personnel (ca peut être pertinent pour des postes qui pourraient être dans certains cas dominés par la recherche, comme les achats ou le transport aérien), cela multiplie les chiffres par un facteur 5-10.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83"/>
          <p:cNvPicPr preferRelativeResize="0"/>
          <p:nvPr/>
        </p:nvPicPr>
        <p:blipFill rotWithShape="1">
          <a:blip r:embed="rId3">
            <a:alphaModFix/>
          </a:blip>
          <a:srcRect t="38778"/>
          <a:stretch/>
        </p:blipFill>
        <p:spPr>
          <a:xfrm>
            <a:off x="20550" y="1557197"/>
            <a:ext cx="6660831" cy="3119148"/>
          </a:xfrm>
          <a:prstGeom prst="rect">
            <a:avLst/>
          </a:prstGeom>
          <a:noFill/>
          <a:ln>
            <a:noFill/>
          </a:ln>
        </p:spPr>
      </p:pic>
      <p:sp>
        <p:nvSpPr>
          <p:cNvPr id="840" name="Google Shape;840;p83"/>
          <p:cNvSpPr txBox="1"/>
          <p:nvPr/>
        </p:nvSpPr>
        <p:spPr>
          <a:xfrm>
            <a:off x="4186174" y="83850"/>
            <a:ext cx="4126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Une première synthèse</a:t>
            </a:r>
            <a:endParaRPr sz="2400" b="1" i="0">
              <a:solidFill>
                <a:srgbClr val="000000"/>
              </a:solidFill>
              <a:latin typeface="Arial"/>
              <a:ea typeface="Arial"/>
              <a:cs typeface="Arial"/>
              <a:sym typeface="Arial"/>
            </a:endParaRPr>
          </a:p>
        </p:txBody>
      </p:sp>
      <p:grpSp>
        <p:nvGrpSpPr>
          <p:cNvPr id="841" name="Google Shape;841;p83"/>
          <p:cNvGrpSpPr/>
          <p:nvPr/>
        </p:nvGrpSpPr>
        <p:grpSpPr>
          <a:xfrm>
            <a:off x="536767" y="802273"/>
            <a:ext cx="5468295" cy="2759116"/>
            <a:chOff x="480797" y="997522"/>
            <a:chExt cx="5468295" cy="2759116"/>
          </a:xfrm>
        </p:grpSpPr>
        <p:sp>
          <p:nvSpPr>
            <p:cNvPr id="842" name="Google Shape;842;p83"/>
            <p:cNvSpPr txBox="1"/>
            <p:nvPr/>
          </p:nvSpPr>
          <p:spPr>
            <a:xfrm>
              <a:off x="480797" y="1578006"/>
              <a:ext cx="1526679"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Gaz</a:t>
              </a:r>
              <a:endParaRPr sz="1400">
                <a:solidFill>
                  <a:srgbClr val="00B050"/>
                </a:solidFill>
                <a:latin typeface="Calibri"/>
                <a:ea typeface="Calibri"/>
                <a:cs typeface="Calibri"/>
                <a:sym typeface="Calibri"/>
              </a:endParaRPr>
            </a:p>
          </p:txBody>
        </p:sp>
        <p:cxnSp>
          <p:nvCxnSpPr>
            <p:cNvPr id="843" name="Google Shape;843;p83"/>
            <p:cNvCxnSpPr/>
            <p:nvPr/>
          </p:nvCxnSpPr>
          <p:spPr>
            <a:xfrm flipH="1">
              <a:off x="1244137" y="1815453"/>
              <a:ext cx="2350" cy="1560118"/>
            </a:xfrm>
            <a:prstGeom prst="straightConnector1">
              <a:avLst/>
            </a:prstGeom>
            <a:noFill/>
            <a:ln w="28575" cap="flat" cmpd="sng">
              <a:solidFill>
                <a:srgbClr val="00B050"/>
              </a:solidFill>
              <a:prstDash val="solid"/>
              <a:miter lim="800000"/>
              <a:headEnd type="none" w="sm" len="sm"/>
              <a:tailEnd type="triangle" w="med" len="med"/>
            </a:ln>
          </p:spPr>
        </p:cxnSp>
        <p:sp>
          <p:nvSpPr>
            <p:cNvPr id="844" name="Google Shape;844;p83"/>
            <p:cNvSpPr txBox="1"/>
            <p:nvPr/>
          </p:nvSpPr>
          <p:spPr>
            <a:xfrm>
              <a:off x="1383182" y="1828047"/>
              <a:ext cx="91050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Électricité</a:t>
              </a:r>
              <a:endParaRPr/>
            </a:p>
          </p:txBody>
        </p:sp>
        <p:cxnSp>
          <p:nvCxnSpPr>
            <p:cNvPr id="845" name="Google Shape;845;p83"/>
            <p:cNvCxnSpPr/>
            <p:nvPr/>
          </p:nvCxnSpPr>
          <p:spPr>
            <a:xfrm>
              <a:off x="1820002" y="2081655"/>
              <a:ext cx="384032" cy="1674983"/>
            </a:xfrm>
            <a:prstGeom prst="straightConnector1">
              <a:avLst/>
            </a:prstGeom>
            <a:noFill/>
            <a:ln w="28575" cap="flat" cmpd="sng">
              <a:solidFill>
                <a:srgbClr val="00B050"/>
              </a:solidFill>
              <a:prstDash val="solid"/>
              <a:miter lim="800000"/>
              <a:headEnd type="none" w="sm" len="sm"/>
              <a:tailEnd type="triangle" w="med" len="med"/>
            </a:ln>
          </p:spPr>
        </p:cxnSp>
        <p:sp>
          <p:nvSpPr>
            <p:cNvPr id="846" name="Google Shape;846;p83"/>
            <p:cNvSpPr txBox="1"/>
            <p:nvPr/>
          </p:nvSpPr>
          <p:spPr>
            <a:xfrm>
              <a:off x="4534138" y="1118674"/>
              <a:ext cx="141495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Déplacements domicile-travail</a:t>
              </a:r>
              <a:endParaRPr sz="1400">
                <a:solidFill>
                  <a:srgbClr val="00B050"/>
                </a:solidFill>
                <a:latin typeface="Calibri"/>
                <a:ea typeface="Calibri"/>
                <a:cs typeface="Calibri"/>
                <a:sym typeface="Calibri"/>
              </a:endParaRPr>
            </a:p>
          </p:txBody>
        </p:sp>
        <p:cxnSp>
          <p:nvCxnSpPr>
            <p:cNvPr id="847" name="Google Shape;847;p83"/>
            <p:cNvCxnSpPr>
              <a:stCxn id="846" idx="2"/>
            </p:cNvCxnSpPr>
            <p:nvPr/>
          </p:nvCxnSpPr>
          <p:spPr>
            <a:xfrm>
              <a:off x="5241615" y="1641894"/>
              <a:ext cx="122700" cy="586500"/>
            </a:xfrm>
            <a:prstGeom prst="straightConnector1">
              <a:avLst/>
            </a:prstGeom>
            <a:noFill/>
            <a:ln w="28575" cap="flat" cmpd="sng">
              <a:solidFill>
                <a:srgbClr val="00B050"/>
              </a:solidFill>
              <a:prstDash val="solid"/>
              <a:miter lim="800000"/>
              <a:headEnd type="none" w="sm" len="sm"/>
              <a:tailEnd type="triangle" w="med" len="med"/>
            </a:ln>
          </p:spPr>
        </p:cxnSp>
        <p:sp>
          <p:nvSpPr>
            <p:cNvPr id="848" name="Google Shape;848;p83"/>
            <p:cNvSpPr txBox="1"/>
            <p:nvPr/>
          </p:nvSpPr>
          <p:spPr>
            <a:xfrm>
              <a:off x="1733278" y="997522"/>
              <a:ext cx="9201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Chauffage</a:t>
              </a:r>
              <a:endParaRPr sz="1400">
                <a:solidFill>
                  <a:srgbClr val="00B050"/>
                </a:solidFill>
                <a:latin typeface="Calibri"/>
                <a:ea typeface="Calibri"/>
                <a:cs typeface="Calibri"/>
                <a:sym typeface="Calibri"/>
              </a:endParaRPr>
            </a:p>
          </p:txBody>
        </p:sp>
        <p:cxnSp>
          <p:nvCxnSpPr>
            <p:cNvPr id="849" name="Google Shape;849;p83"/>
            <p:cNvCxnSpPr/>
            <p:nvPr/>
          </p:nvCxnSpPr>
          <p:spPr>
            <a:xfrm>
              <a:off x="2184405" y="1314609"/>
              <a:ext cx="226267" cy="2405330"/>
            </a:xfrm>
            <a:prstGeom prst="straightConnector1">
              <a:avLst/>
            </a:prstGeom>
            <a:noFill/>
            <a:ln w="28575" cap="flat" cmpd="sng">
              <a:solidFill>
                <a:srgbClr val="00B050"/>
              </a:solidFill>
              <a:prstDash val="solid"/>
              <a:miter lim="800000"/>
              <a:headEnd type="none" w="sm" len="sm"/>
              <a:tailEnd type="triangle" w="med" len="med"/>
            </a:ln>
          </p:spPr>
        </p:cxnSp>
        <p:sp>
          <p:nvSpPr>
            <p:cNvPr id="850" name="Google Shape;850;p83"/>
            <p:cNvSpPr txBox="1"/>
            <p:nvPr/>
          </p:nvSpPr>
          <p:spPr>
            <a:xfrm>
              <a:off x="2490305" y="1489738"/>
              <a:ext cx="1392402"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Immobilisation de biens</a:t>
              </a:r>
              <a:endParaRPr sz="1400">
                <a:solidFill>
                  <a:srgbClr val="00B050"/>
                </a:solidFill>
                <a:latin typeface="Calibri"/>
                <a:ea typeface="Calibri"/>
                <a:cs typeface="Calibri"/>
                <a:sym typeface="Calibri"/>
              </a:endParaRPr>
            </a:p>
          </p:txBody>
        </p:sp>
        <p:cxnSp>
          <p:nvCxnSpPr>
            <p:cNvPr id="851" name="Google Shape;851;p83"/>
            <p:cNvCxnSpPr/>
            <p:nvPr/>
          </p:nvCxnSpPr>
          <p:spPr>
            <a:xfrm>
              <a:off x="2739588" y="2651884"/>
              <a:ext cx="41839" cy="735742"/>
            </a:xfrm>
            <a:prstGeom prst="straightConnector1">
              <a:avLst/>
            </a:prstGeom>
            <a:noFill/>
            <a:ln w="28575" cap="flat" cmpd="sng">
              <a:solidFill>
                <a:srgbClr val="00B050"/>
              </a:solidFill>
              <a:prstDash val="solid"/>
              <a:miter lim="800000"/>
              <a:headEnd type="none" w="sm" len="sm"/>
              <a:tailEnd type="triangle" w="med" len="med"/>
            </a:ln>
          </p:spPr>
        </p:cxnSp>
        <p:cxnSp>
          <p:nvCxnSpPr>
            <p:cNvPr id="852" name="Google Shape;852;p83"/>
            <p:cNvCxnSpPr/>
            <p:nvPr/>
          </p:nvCxnSpPr>
          <p:spPr>
            <a:xfrm flipH="1">
              <a:off x="3024809" y="1934224"/>
              <a:ext cx="82360" cy="1453402"/>
            </a:xfrm>
            <a:prstGeom prst="straightConnector1">
              <a:avLst/>
            </a:prstGeom>
            <a:noFill/>
            <a:ln w="28575" cap="flat" cmpd="sng">
              <a:solidFill>
                <a:srgbClr val="00B050"/>
              </a:solidFill>
              <a:prstDash val="solid"/>
              <a:miter lim="800000"/>
              <a:headEnd type="none" w="sm" len="sm"/>
              <a:tailEnd type="triangle" w="med" len="med"/>
            </a:ln>
          </p:spPr>
        </p:cxnSp>
        <p:sp>
          <p:nvSpPr>
            <p:cNvPr id="853" name="Google Shape;853;p83"/>
            <p:cNvSpPr txBox="1"/>
            <p:nvPr/>
          </p:nvSpPr>
          <p:spPr>
            <a:xfrm>
              <a:off x="2061719" y="2375359"/>
              <a:ext cx="139240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Achats</a:t>
              </a:r>
              <a:endParaRPr sz="1400">
                <a:solidFill>
                  <a:srgbClr val="00B050"/>
                </a:solidFill>
                <a:latin typeface="Calibri"/>
                <a:ea typeface="Calibri"/>
                <a:cs typeface="Calibri"/>
                <a:sym typeface="Calibri"/>
              </a:endParaRPr>
            </a:p>
          </p:txBody>
        </p:sp>
        <p:sp>
          <p:nvSpPr>
            <p:cNvPr id="854" name="Google Shape;854;p83"/>
            <p:cNvSpPr txBox="1"/>
            <p:nvPr/>
          </p:nvSpPr>
          <p:spPr>
            <a:xfrm>
              <a:off x="3410349" y="1980279"/>
              <a:ext cx="1291668"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Déplacements pro</a:t>
              </a:r>
              <a:endParaRPr sz="1400">
                <a:solidFill>
                  <a:srgbClr val="00B050"/>
                </a:solidFill>
                <a:latin typeface="Calibri"/>
                <a:ea typeface="Calibri"/>
                <a:cs typeface="Calibri"/>
                <a:sym typeface="Calibri"/>
              </a:endParaRPr>
            </a:p>
          </p:txBody>
        </p:sp>
        <p:cxnSp>
          <p:nvCxnSpPr>
            <p:cNvPr id="855" name="Google Shape;855;p83"/>
            <p:cNvCxnSpPr/>
            <p:nvPr/>
          </p:nvCxnSpPr>
          <p:spPr>
            <a:xfrm flipH="1">
              <a:off x="3186210" y="2637834"/>
              <a:ext cx="267911" cy="1082105"/>
            </a:xfrm>
            <a:prstGeom prst="straightConnector1">
              <a:avLst/>
            </a:prstGeom>
            <a:noFill/>
            <a:ln w="28575" cap="flat" cmpd="sng">
              <a:solidFill>
                <a:srgbClr val="00B050"/>
              </a:solidFill>
              <a:prstDash val="solid"/>
              <a:miter lim="800000"/>
              <a:headEnd type="none" w="sm" len="sm"/>
              <a:tailEnd type="triangle" w="med" len="med"/>
            </a:ln>
          </p:spPr>
        </p:cxnSp>
        <p:sp>
          <p:nvSpPr>
            <p:cNvPr id="856" name="Google Shape;856;p83"/>
            <p:cNvSpPr txBox="1"/>
            <p:nvPr/>
          </p:nvSpPr>
          <p:spPr>
            <a:xfrm>
              <a:off x="2874795" y="2375811"/>
              <a:ext cx="1291668"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Déchets</a:t>
              </a:r>
              <a:endParaRPr sz="1400">
                <a:solidFill>
                  <a:srgbClr val="00B050"/>
                </a:solidFill>
                <a:latin typeface="Calibri"/>
                <a:ea typeface="Calibri"/>
                <a:cs typeface="Calibri"/>
                <a:sym typeface="Calibri"/>
              </a:endParaRPr>
            </a:p>
          </p:txBody>
        </p:sp>
        <p:cxnSp>
          <p:nvCxnSpPr>
            <p:cNvPr id="857" name="Google Shape;857;p83"/>
            <p:cNvCxnSpPr/>
            <p:nvPr/>
          </p:nvCxnSpPr>
          <p:spPr>
            <a:xfrm flipH="1">
              <a:off x="3609510" y="2484595"/>
              <a:ext cx="394897" cy="1015634"/>
            </a:xfrm>
            <a:prstGeom prst="straightConnector1">
              <a:avLst/>
            </a:prstGeom>
            <a:noFill/>
            <a:ln w="28575" cap="flat" cmpd="sng">
              <a:solidFill>
                <a:srgbClr val="00B050"/>
              </a:solidFill>
              <a:prstDash val="solid"/>
              <a:miter lim="800000"/>
              <a:headEnd type="none" w="sm" len="sm"/>
              <a:tailEnd type="triangle" w="med" len="med"/>
            </a:ln>
          </p:spPr>
        </p:cxnSp>
        <p:sp>
          <p:nvSpPr>
            <p:cNvPr id="858" name="Google Shape;858;p83"/>
            <p:cNvSpPr txBox="1"/>
            <p:nvPr/>
          </p:nvSpPr>
          <p:spPr>
            <a:xfrm>
              <a:off x="4316477" y="2376224"/>
              <a:ext cx="92513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Transport visiteurs</a:t>
              </a:r>
              <a:endParaRPr sz="1400">
                <a:solidFill>
                  <a:srgbClr val="00B050"/>
                </a:solidFill>
                <a:latin typeface="Calibri"/>
                <a:ea typeface="Calibri"/>
                <a:cs typeface="Calibri"/>
                <a:sym typeface="Calibri"/>
              </a:endParaRPr>
            </a:p>
          </p:txBody>
        </p:sp>
        <p:cxnSp>
          <p:nvCxnSpPr>
            <p:cNvPr id="859" name="Google Shape;859;p83"/>
            <p:cNvCxnSpPr/>
            <p:nvPr/>
          </p:nvCxnSpPr>
          <p:spPr>
            <a:xfrm flipH="1">
              <a:off x="4180082" y="2869069"/>
              <a:ext cx="272117" cy="426320"/>
            </a:xfrm>
            <a:prstGeom prst="straightConnector1">
              <a:avLst/>
            </a:prstGeom>
            <a:noFill/>
            <a:ln w="28575" cap="flat" cmpd="sng">
              <a:solidFill>
                <a:srgbClr val="00B050"/>
              </a:solidFill>
              <a:prstDash val="solid"/>
              <a:miter lim="800000"/>
              <a:headEnd type="none" w="sm" len="sm"/>
              <a:tailEnd type="triangle" w="med" len="med"/>
            </a:ln>
          </p:spPr>
        </p:cxnSp>
      </p:grpSp>
      <p:sp>
        <p:nvSpPr>
          <p:cNvPr id="860" name="Google Shape;860;p83"/>
          <p:cNvSpPr txBox="1"/>
          <p:nvPr/>
        </p:nvSpPr>
        <p:spPr>
          <a:xfrm>
            <a:off x="6638826" y="1454317"/>
            <a:ext cx="1526679"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Gaz</a:t>
            </a:r>
            <a:endParaRPr sz="1400">
              <a:solidFill>
                <a:srgbClr val="00B050"/>
              </a:solidFill>
              <a:latin typeface="Calibri"/>
              <a:ea typeface="Calibri"/>
              <a:cs typeface="Calibri"/>
              <a:sym typeface="Calibri"/>
            </a:endParaRPr>
          </a:p>
        </p:txBody>
      </p:sp>
      <p:cxnSp>
        <p:nvCxnSpPr>
          <p:cNvPr id="861" name="Google Shape;861;p83"/>
          <p:cNvCxnSpPr>
            <a:stCxn id="860" idx="2"/>
          </p:cNvCxnSpPr>
          <p:nvPr/>
        </p:nvCxnSpPr>
        <p:spPr>
          <a:xfrm flipH="1">
            <a:off x="7263265" y="1762094"/>
            <a:ext cx="138900" cy="1508700"/>
          </a:xfrm>
          <a:prstGeom prst="straightConnector1">
            <a:avLst/>
          </a:prstGeom>
          <a:noFill/>
          <a:ln w="28575" cap="flat" cmpd="sng">
            <a:solidFill>
              <a:srgbClr val="00B050"/>
            </a:solidFill>
            <a:prstDash val="solid"/>
            <a:miter lim="800000"/>
            <a:headEnd type="none" w="sm" len="sm"/>
            <a:tailEnd type="triangle" w="med" len="med"/>
          </a:ln>
        </p:spPr>
      </p:cxnSp>
      <p:sp>
        <p:nvSpPr>
          <p:cNvPr id="862" name="Google Shape;862;p83"/>
          <p:cNvSpPr txBox="1"/>
          <p:nvPr/>
        </p:nvSpPr>
        <p:spPr>
          <a:xfrm>
            <a:off x="7402166" y="1723232"/>
            <a:ext cx="91050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Électricité</a:t>
            </a:r>
            <a:endParaRPr/>
          </a:p>
        </p:txBody>
      </p:sp>
      <p:cxnSp>
        <p:nvCxnSpPr>
          <p:cNvPr id="863" name="Google Shape;863;p83"/>
          <p:cNvCxnSpPr/>
          <p:nvPr/>
        </p:nvCxnSpPr>
        <p:spPr>
          <a:xfrm>
            <a:off x="7838986" y="1976840"/>
            <a:ext cx="364403" cy="1512542"/>
          </a:xfrm>
          <a:prstGeom prst="straightConnector1">
            <a:avLst/>
          </a:prstGeom>
          <a:noFill/>
          <a:ln w="28575" cap="flat" cmpd="sng">
            <a:solidFill>
              <a:srgbClr val="00B050"/>
            </a:solidFill>
            <a:prstDash val="solid"/>
            <a:miter lim="800000"/>
            <a:headEnd type="none" w="sm" len="sm"/>
            <a:tailEnd type="triangle" w="med" len="med"/>
          </a:ln>
        </p:spPr>
      </p:cxnSp>
      <p:sp>
        <p:nvSpPr>
          <p:cNvPr id="864" name="Google Shape;864;p83"/>
          <p:cNvSpPr txBox="1"/>
          <p:nvPr/>
        </p:nvSpPr>
        <p:spPr>
          <a:xfrm>
            <a:off x="10553122" y="1013859"/>
            <a:ext cx="141495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Déplacements domicile-travail</a:t>
            </a:r>
            <a:endParaRPr sz="1400">
              <a:solidFill>
                <a:srgbClr val="00B050"/>
              </a:solidFill>
              <a:latin typeface="Calibri"/>
              <a:ea typeface="Calibri"/>
              <a:cs typeface="Calibri"/>
              <a:sym typeface="Calibri"/>
            </a:endParaRPr>
          </a:p>
        </p:txBody>
      </p:sp>
      <p:cxnSp>
        <p:nvCxnSpPr>
          <p:cNvPr id="865" name="Google Shape;865;p83"/>
          <p:cNvCxnSpPr>
            <a:stCxn id="864" idx="2"/>
          </p:cNvCxnSpPr>
          <p:nvPr/>
        </p:nvCxnSpPr>
        <p:spPr>
          <a:xfrm>
            <a:off x="11260599" y="1537079"/>
            <a:ext cx="122700" cy="586500"/>
          </a:xfrm>
          <a:prstGeom prst="straightConnector1">
            <a:avLst/>
          </a:prstGeom>
          <a:noFill/>
          <a:ln w="28575" cap="flat" cmpd="sng">
            <a:solidFill>
              <a:srgbClr val="00B050"/>
            </a:solidFill>
            <a:prstDash val="solid"/>
            <a:miter lim="800000"/>
            <a:headEnd type="none" w="sm" len="sm"/>
            <a:tailEnd type="triangle" w="med" len="med"/>
          </a:ln>
        </p:spPr>
      </p:cxnSp>
      <p:sp>
        <p:nvSpPr>
          <p:cNvPr id="866" name="Google Shape;866;p83"/>
          <p:cNvSpPr txBox="1"/>
          <p:nvPr/>
        </p:nvSpPr>
        <p:spPr>
          <a:xfrm>
            <a:off x="7752262" y="892707"/>
            <a:ext cx="9201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Chauffage</a:t>
            </a:r>
            <a:endParaRPr sz="1400">
              <a:solidFill>
                <a:srgbClr val="00B050"/>
              </a:solidFill>
              <a:latin typeface="Calibri"/>
              <a:ea typeface="Calibri"/>
              <a:cs typeface="Calibri"/>
              <a:sym typeface="Calibri"/>
            </a:endParaRPr>
          </a:p>
        </p:txBody>
      </p:sp>
      <p:cxnSp>
        <p:nvCxnSpPr>
          <p:cNvPr id="867" name="Google Shape;867;p83"/>
          <p:cNvCxnSpPr/>
          <p:nvPr/>
        </p:nvCxnSpPr>
        <p:spPr>
          <a:xfrm>
            <a:off x="8203389" y="1209794"/>
            <a:ext cx="172881" cy="2185620"/>
          </a:xfrm>
          <a:prstGeom prst="straightConnector1">
            <a:avLst/>
          </a:prstGeom>
          <a:noFill/>
          <a:ln w="28575" cap="flat" cmpd="sng">
            <a:solidFill>
              <a:srgbClr val="00B050"/>
            </a:solidFill>
            <a:prstDash val="solid"/>
            <a:miter lim="800000"/>
            <a:headEnd type="none" w="sm" len="sm"/>
            <a:tailEnd type="triangle" w="med" len="med"/>
          </a:ln>
        </p:spPr>
      </p:cxnSp>
      <p:sp>
        <p:nvSpPr>
          <p:cNvPr id="868" name="Google Shape;868;p83"/>
          <p:cNvSpPr txBox="1"/>
          <p:nvPr/>
        </p:nvSpPr>
        <p:spPr>
          <a:xfrm>
            <a:off x="8509289" y="1384923"/>
            <a:ext cx="1392402"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Immobilisation de biens</a:t>
            </a:r>
            <a:endParaRPr sz="1400">
              <a:solidFill>
                <a:srgbClr val="00B050"/>
              </a:solidFill>
              <a:latin typeface="Calibri"/>
              <a:ea typeface="Calibri"/>
              <a:cs typeface="Calibri"/>
              <a:sym typeface="Calibri"/>
            </a:endParaRPr>
          </a:p>
        </p:txBody>
      </p:sp>
      <p:cxnSp>
        <p:nvCxnSpPr>
          <p:cNvPr id="869" name="Google Shape;869;p83"/>
          <p:cNvCxnSpPr/>
          <p:nvPr/>
        </p:nvCxnSpPr>
        <p:spPr>
          <a:xfrm>
            <a:off x="8758572" y="2547069"/>
            <a:ext cx="41839" cy="735742"/>
          </a:xfrm>
          <a:prstGeom prst="straightConnector1">
            <a:avLst/>
          </a:prstGeom>
          <a:noFill/>
          <a:ln w="28575" cap="flat" cmpd="sng">
            <a:solidFill>
              <a:srgbClr val="00B050"/>
            </a:solidFill>
            <a:prstDash val="solid"/>
            <a:miter lim="800000"/>
            <a:headEnd type="none" w="sm" len="sm"/>
            <a:tailEnd type="triangle" w="med" len="med"/>
          </a:ln>
        </p:spPr>
      </p:cxnSp>
      <p:cxnSp>
        <p:nvCxnSpPr>
          <p:cNvPr id="870" name="Google Shape;870;p83"/>
          <p:cNvCxnSpPr/>
          <p:nvPr/>
        </p:nvCxnSpPr>
        <p:spPr>
          <a:xfrm flipH="1">
            <a:off x="9043793" y="1829409"/>
            <a:ext cx="82360" cy="1453402"/>
          </a:xfrm>
          <a:prstGeom prst="straightConnector1">
            <a:avLst/>
          </a:prstGeom>
          <a:noFill/>
          <a:ln w="28575" cap="flat" cmpd="sng">
            <a:solidFill>
              <a:srgbClr val="00B050"/>
            </a:solidFill>
            <a:prstDash val="solid"/>
            <a:miter lim="800000"/>
            <a:headEnd type="none" w="sm" len="sm"/>
            <a:tailEnd type="triangle" w="med" len="med"/>
          </a:ln>
        </p:spPr>
      </p:cxnSp>
      <p:sp>
        <p:nvSpPr>
          <p:cNvPr id="871" name="Google Shape;871;p83"/>
          <p:cNvSpPr txBox="1"/>
          <p:nvPr/>
        </p:nvSpPr>
        <p:spPr>
          <a:xfrm>
            <a:off x="8080703" y="2270544"/>
            <a:ext cx="139240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Achats</a:t>
            </a:r>
            <a:endParaRPr sz="1400">
              <a:solidFill>
                <a:srgbClr val="00B050"/>
              </a:solidFill>
              <a:latin typeface="Calibri"/>
              <a:ea typeface="Calibri"/>
              <a:cs typeface="Calibri"/>
              <a:sym typeface="Calibri"/>
            </a:endParaRPr>
          </a:p>
        </p:txBody>
      </p:sp>
      <p:sp>
        <p:nvSpPr>
          <p:cNvPr id="872" name="Google Shape;872;p83"/>
          <p:cNvSpPr txBox="1"/>
          <p:nvPr/>
        </p:nvSpPr>
        <p:spPr>
          <a:xfrm>
            <a:off x="9429333" y="1875464"/>
            <a:ext cx="1291668"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Déplacements pro</a:t>
            </a:r>
            <a:endParaRPr sz="1400">
              <a:solidFill>
                <a:srgbClr val="00B050"/>
              </a:solidFill>
              <a:latin typeface="Calibri"/>
              <a:ea typeface="Calibri"/>
              <a:cs typeface="Calibri"/>
              <a:sym typeface="Calibri"/>
            </a:endParaRPr>
          </a:p>
        </p:txBody>
      </p:sp>
      <p:cxnSp>
        <p:nvCxnSpPr>
          <p:cNvPr id="873" name="Google Shape;873;p83"/>
          <p:cNvCxnSpPr/>
          <p:nvPr/>
        </p:nvCxnSpPr>
        <p:spPr>
          <a:xfrm flipH="1">
            <a:off x="9205194" y="2533019"/>
            <a:ext cx="267911" cy="1082105"/>
          </a:xfrm>
          <a:prstGeom prst="straightConnector1">
            <a:avLst/>
          </a:prstGeom>
          <a:noFill/>
          <a:ln w="28575" cap="flat" cmpd="sng">
            <a:solidFill>
              <a:srgbClr val="00B050"/>
            </a:solidFill>
            <a:prstDash val="solid"/>
            <a:miter lim="800000"/>
            <a:headEnd type="none" w="sm" len="sm"/>
            <a:tailEnd type="triangle" w="med" len="med"/>
          </a:ln>
        </p:spPr>
      </p:cxnSp>
      <p:sp>
        <p:nvSpPr>
          <p:cNvPr id="874" name="Google Shape;874;p83"/>
          <p:cNvSpPr txBox="1"/>
          <p:nvPr/>
        </p:nvSpPr>
        <p:spPr>
          <a:xfrm>
            <a:off x="8893779" y="2270996"/>
            <a:ext cx="1291668"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a:solidFill>
                  <a:srgbClr val="00B050"/>
                </a:solidFill>
                <a:latin typeface="Calibri"/>
                <a:ea typeface="Calibri"/>
                <a:cs typeface="Calibri"/>
                <a:sym typeface="Calibri"/>
              </a:rPr>
              <a:t>Déchets</a:t>
            </a:r>
            <a:endParaRPr sz="1400">
              <a:solidFill>
                <a:srgbClr val="00B050"/>
              </a:solidFill>
              <a:latin typeface="Calibri"/>
              <a:ea typeface="Calibri"/>
              <a:cs typeface="Calibri"/>
              <a:sym typeface="Calibri"/>
            </a:endParaRPr>
          </a:p>
        </p:txBody>
      </p:sp>
      <p:cxnSp>
        <p:nvCxnSpPr>
          <p:cNvPr id="875" name="Google Shape;875;p83"/>
          <p:cNvCxnSpPr/>
          <p:nvPr/>
        </p:nvCxnSpPr>
        <p:spPr>
          <a:xfrm flipH="1">
            <a:off x="9628494" y="2379780"/>
            <a:ext cx="394897" cy="1015634"/>
          </a:xfrm>
          <a:prstGeom prst="straightConnector1">
            <a:avLst/>
          </a:prstGeom>
          <a:noFill/>
          <a:ln w="28575" cap="flat" cmpd="sng">
            <a:solidFill>
              <a:srgbClr val="00B050"/>
            </a:solidFill>
            <a:prstDash val="solid"/>
            <a:miter lim="800000"/>
            <a:headEnd type="none" w="sm" len="sm"/>
            <a:tailEnd type="triangle" w="med" len="med"/>
          </a:ln>
        </p:spPr>
      </p:cxnSp>
      <p:sp>
        <p:nvSpPr>
          <p:cNvPr id="876" name="Google Shape;876;p83"/>
          <p:cNvSpPr txBox="1"/>
          <p:nvPr/>
        </p:nvSpPr>
        <p:spPr>
          <a:xfrm>
            <a:off x="10173592" y="2528529"/>
            <a:ext cx="92513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a:solidFill>
                  <a:srgbClr val="00B050"/>
                </a:solidFill>
                <a:latin typeface="Calibri"/>
                <a:ea typeface="Calibri"/>
                <a:cs typeface="Calibri"/>
                <a:sym typeface="Calibri"/>
              </a:rPr>
              <a:t>Transport visiteurs</a:t>
            </a:r>
            <a:endParaRPr sz="1400">
              <a:solidFill>
                <a:srgbClr val="00B050"/>
              </a:solidFill>
              <a:latin typeface="Calibri"/>
              <a:ea typeface="Calibri"/>
              <a:cs typeface="Calibri"/>
              <a:sym typeface="Calibri"/>
            </a:endParaRPr>
          </a:p>
        </p:txBody>
      </p:sp>
      <p:cxnSp>
        <p:nvCxnSpPr>
          <p:cNvPr id="877" name="Google Shape;877;p83"/>
          <p:cNvCxnSpPr/>
          <p:nvPr/>
        </p:nvCxnSpPr>
        <p:spPr>
          <a:xfrm flipH="1">
            <a:off x="10173592" y="2983637"/>
            <a:ext cx="161870" cy="505745"/>
          </a:xfrm>
          <a:prstGeom prst="straightConnector1">
            <a:avLst/>
          </a:prstGeom>
          <a:noFill/>
          <a:ln w="28575" cap="flat" cmpd="sng">
            <a:solidFill>
              <a:srgbClr val="00B050"/>
            </a:solidFill>
            <a:prstDash val="solid"/>
            <a:miter lim="800000"/>
            <a:headEnd type="none" w="sm" len="sm"/>
            <a:tailEnd type="triangle" w="med" len="med"/>
          </a:ln>
        </p:spPr>
      </p:cxnSp>
      <p:sp>
        <p:nvSpPr>
          <p:cNvPr id="878" name="Google Shape;878;p83"/>
          <p:cNvSpPr txBox="1"/>
          <p:nvPr/>
        </p:nvSpPr>
        <p:spPr>
          <a:xfrm>
            <a:off x="536767" y="5230039"/>
            <a:ext cx="10993754" cy="147732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Forte dispersion des valeurs suivant les établissements (voir slides suivants)</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Les établissements à faible effectif (écoles d’ingénieur) ont des fortes émissions, ce qui explique que la moyenne pondérée conduise à des valeurs plus faibles que la moyennes des valeurs.</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A priori très forte contribution des déplacements domicile-travail, mais on verra que sa part diminue quand on regarde les choses de plus près. </a:t>
            </a:r>
            <a:endParaRPr/>
          </a:p>
        </p:txBody>
      </p:sp>
      <p:sp>
        <p:nvSpPr>
          <p:cNvPr id="879" name="Google Shape;879;p83"/>
          <p:cNvSpPr txBox="1"/>
          <p:nvPr/>
        </p:nvSpPr>
        <p:spPr>
          <a:xfrm>
            <a:off x="380345" y="4395714"/>
            <a:ext cx="11431309"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i="1">
                <a:solidFill>
                  <a:schemeClr val="dk1"/>
                </a:solidFill>
                <a:latin typeface="Calibri"/>
                <a:ea typeface="Calibri"/>
                <a:cs typeface="Calibri"/>
                <a:sym typeface="Calibri"/>
              </a:rPr>
              <a:t>Le graphe de gauche représente la moyenne des valeurs rapportées par les établissements; elle illustre donc la dispersion des valeurs mais ne peut pas être considérée comme représentative des émissions par étudiants, puisque le nombre d’étudiants par établissement varie entre 900 et 78000. Le graphe de droite est par contre la moyenne pondérée par le nombre d’étudiants. Les valeurs sont donc censées être représentatives de la moyenne nationale. </a:t>
            </a:r>
            <a:endParaRPr sz="1400" i="1">
              <a:solidFill>
                <a:schemeClr val="dk1"/>
              </a:solidFill>
              <a:latin typeface="Calibri"/>
              <a:ea typeface="Calibri"/>
              <a:cs typeface="Calibri"/>
              <a:sym typeface="Calibri"/>
            </a:endParaRPr>
          </a:p>
        </p:txBody>
      </p:sp>
      <p:pic>
        <p:nvPicPr>
          <p:cNvPr id="880" name="Google Shape;880;p83"/>
          <p:cNvPicPr preferRelativeResize="0"/>
          <p:nvPr/>
        </p:nvPicPr>
        <p:blipFill rotWithShape="1">
          <a:blip r:embed="rId4">
            <a:alphaModFix/>
          </a:blip>
          <a:srcRect t="38645"/>
          <a:stretch/>
        </p:blipFill>
        <p:spPr>
          <a:xfrm>
            <a:off x="5959960" y="1433345"/>
            <a:ext cx="6692790" cy="314091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84"/>
          <p:cNvSpPr txBox="1"/>
          <p:nvPr/>
        </p:nvSpPr>
        <p:spPr>
          <a:xfrm>
            <a:off x="2970175" y="30225"/>
            <a:ext cx="6721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Focus par poste : chauffage et électricité</a:t>
            </a:r>
            <a:endParaRPr sz="2400" b="1" i="0">
              <a:solidFill>
                <a:srgbClr val="000000"/>
              </a:solidFill>
              <a:latin typeface="Arial"/>
              <a:ea typeface="Arial"/>
              <a:cs typeface="Arial"/>
              <a:sym typeface="Arial"/>
            </a:endParaRPr>
          </a:p>
        </p:txBody>
      </p:sp>
      <p:sp>
        <p:nvSpPr>
          <p:cNvPr id="886" name="Google Shape;886;p84"/>
          <p:cNvSpPr txBox="1"/>
          <p:nvPr/>
        </p:nvSpPr>
        <p:spPr>
          <a:xfrm>
            <a:off x="634057" y="5082969"/>
            <a:ext cx="10993754" cy="120032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Ecoles d’ingénieurs consomment nettement plus d’énergie thermique. Bâtiments plus petits? Bâtiments plus chauffés? Idem pour électricité.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La moyenne nationale : 0,17 tCO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 étudiant pour gaz+chauffage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La moyenne nationale : 0,04 tCO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 étudiant pour électricité</a:t>
            </a:r>
            <a:endParaRPr sz="1800">
              <a:solidFill>
                <a:schemeClr val="dk1"/>
              </a:solidFill>
              <a:latin typeface="Calibri"/>
              <a:ea typeface="Calibri"/>
              <a:cs typeface="Calibri"/>
              <a:sym typeface="Calibri"/>
            </a:endParaRPr>
          </a:p>
        </p:txBody>
      </p:sp>
      <p:pic>
        <p:nvPicPr>
          <p:cNvPr id="887" name="Google Shape;887;p84"/>
          <p:cNvPicPr preferRelativeResize="0"/>
          <p:nvPr/>
        </p:nvPicPr>
        <p:blipFill rotWithShape="1">
          <a:blip r:embed="rId3">
            <a:alphaModFix/>
          </a:blip>
          <a:srcRect/>
          <a:stretch/>
        </p:blipFill>
        <p:spPr>
          <a:xfrm>
            <a:off x="-159593" y="653008"/>
            <a:ext cx="4798603" cy="3671806"/>
          </a:xfrm>
          <a:prstGeom prst="rect">
            <a:avLst/>
          </a:prstGeom>
          <a:noFill/>
          <a:ln>
            <a:noFill/>
          </a:ln>
        </p:spPr>
      </p:pic>
      <p:sp>
        <p:nvSpPr>
          <p:cNvPr id="888" name="Google Shape;888;p84"/>
          <p:cNvSpPr txBox="1"/>
          <p:nvPr/>
        </p:nvSpPr>
        <p:spPr>
          <a:xfrm>
            <a:off x="721430" y="3848508"/>
            <a:ext cx="703269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i="1">
                <a:solidFill>
                  <a:schemeClr val="dk1"/>
                </a:solidFill>
                <a:latin typeface="Calibri"/>
                <a:ea typeface="Calibri"/>
                <a:cs typeface="Calibri"/>
                <a:sym typeface="Calibri"/>
              </a:rPr>
              <a:t>La conso de gaz dans les établissements est majoritairement pour le chauffage (+ cuisine). Il est donc logique de considérer ces deux graphes ensemble, et d’additionner leurs valeurs.</a:t>
            </a:r>
            <a:endParaRPr sz="1400" i="1">
              <a:solidFill>
                <a:schemeClr val="dk1"/>
              </a:solidFill>
              <a:latin typeface="Calibri"/>
              <a:ea typeface="Calibri"/>
              <a:cs typeface="Calibri"/>
              <a:sym typeface="Calibri"/>
            </a:endParaRPr>
          </a:p>
        </p:txBody>
      </p:sp>
      <p:pic>
        <p:nvPicPr>
          <p:cNvPr id="889" name="Google Shape;889;p84"/>
          <p:cNvPicPr preferRelativeResize="0"/>
          <p:nvPr/>
        </p:nvPicPr>
        <p:blipFill rotWithShape="1">
          <a:blip r:embed="rId4">
            <a:alphaModFix/>
          </a:blip>
          <a:srcRect/>
          <a:stretch/>
        </p:blipFill>
        <p:spPr>
          <a:xfrm>
            <a:off x="7728268" y="699921"/>
            <a:ext cx="4602552" cy="3521791"/>
          </a:xfrm>
          <a:prstGeom prst="rect">
            <a:avLst/>
          </a:prstGeom>
          <a:noFill/>
          <a:ln>
            <a:noFill/>
          </a:ln>
        </p:spPr>
      </p:pic>
      <p:sp>
        <p:nvSpPr>
          <p:cNvPr id="890" name="Google Shape;890;p84"/>
          <p:cNvSpPr txBox="1"/>
          <p:nvPr/>
        </p:nvSpPr>
        <p:spPr>
          <a:xfrm>
            <a:off x="1798785" y="560430"/>
            <a:ext cx="65434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Gaz</a:t>
            </a:r>
            <a:endParaRPr sz="2400" b="1">
              <a:solidFill>
                <a:schemeClr val="dk1"/>
              </a:solidFill>
              <a:latin typeface="Calibri"/>
              <a:ea typeface="Calibri"/>
              <a:cs typeface="Calibri"/>
              <a:sym typeface="Calibri"/>
            </a:endParaRPr>
          </a:p>
        </p:txBody>
      </p:sp>
      <p:sp>
        <p:nvSpPr>
          <p:cNvPr id="891" name="Google Shape;891;p84"/>
          <p:cNvSpPr txBox="1"/>
          <p:nvPr/>
        </p:nvSpPr>
        <p:spPr>
          <a:xfrm>
            <a:off x="5395124" y="584227"/>
            <a:ext cx="147162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Chauffage</a:t>
            </a:r>
            <a:endParaRPr sz="2400" b="1">
              <a:solidFill>
                <a:schemeClr val="dk1"/>
              </a:solidFill>
              <a:latin typeface="Calibri"/>
              <a:ea typeface="Calibri"/>
              <a:cs typeface="Calibri"/>
              <a:sym typeface="Calibri"/>
            </a:endParaRPr>
          </a:p>
        </p:txBody>
      </p:sp>
      <p:sp>
        <p:nvSpPr>
          <p:cNvPr id="892" name="Google Shape;892;p84"/>
          <p:cNvSpPr txBox="1"/>
          <p:nvPr/>
        </p:nvSpPr>
        <p:spPr>
          <a:xfrm>
            <a:off x="9293733" y="670647"/>
            <a:ext cx="144885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Electricité</a:t>
            </a:r>
            <a:endParaRPr sz="2400" b="1">
              <a:solidFill>
                <a:schemeClr val="dk1"/>
              </a:solidFill>
              <a:latin typeface="Calibri"/>
              <a:ea typeface="Calibri"/>
              <a:cs typeface="Calibri"/>
              <a:sym typeface="Calibri"/>
            </a:endParaRPr>
          </a:p>
        </p:txBody>
      </p:sp>
      <p:pic>
        <p:nvPicPr>
          <p:cNvPr id="893" name="Google Shape;893;p84"/>
          <p:cNvPicPr preferRelativeResize="0"/>
          <p:nvPr/>
        </p:nvPicPr>
        <p:blipFill rotWithShape="1">
          <a:blip r:embed="rId5">
            <a:alphaModFix/>
          </a:blip>
          <a:srcRect/>
          <a:stretch/>
        </p:blipFill>
        <p:spPr>
          <a:xfrm>
            <a:off x="3797643" y="699922"/>
            <a:ext cx="4683028" cy="3583370"/>
          </a:xfrm>
          <a:prstGeom prst="rect">
            <a:avLst/>
          </a:prstGeom>
          <a:noFill/>
          <a:ln>
            <a:noFill/>
          </a:ln>
        </p:spPr>
      </p:pic>
      <p:sp>
        <p:nvSpPr>
          <p:cNvPr id="894" name="Google Shape;894;p84"/>
          <p:cNvSpPr/>
          <p:nvPr/>
        </p:nvSpPr>
        <p:spPr>
          <a:xfrm>
            <a:off x="10850029" y="1186057"/>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5" name="Google Shape;895;p84"/>
          <p:cNvSpPr/>
          <p:nvPr/>
        </p:nvSpPr>
        <p:spPr>
          <a:xfrm>
            <a:off x="8664892" y="3989952"/>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6" name="Google Shape;896;p84"/>
          <p:cNvSpPr txBox="1"/>
          <p:nvPr/>
        </p:nvSpPr>
        <p:spPr>
          <a:xfrm>
            <a:off x="8963656" y="3955482"/>
            <a:ext cx="233602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Université de Corse🡪?</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85"/>
          <p:cNvPicPr preferRelativeResize="0"/>
          <p:nvPr/>
        </p:nvPicPr>
        <p:blipFill rotWithShape="1">
          <a:blip r:embed="rId3">
            <a:alphaModFix/>
          </a:blip>
          <a:srcRect/>
          <a:stretch/>
        </p:blipFill>
        <p:spPr>
          <a:xfrm>
            <a:off x="0" y="710684"/>
            <a:ext cx="4601156" cy="3520723"/>
          </a:xfrm>
          <a:prstGeom prst="rect">
            <a:avLst/>
          </a:prstGeom>
          <a:noFill/>
          <a:ln>
            <a:noFill/>
          </a:ln>
        </p:spPr>
      </p:pic>
      <p:sp>
        <p:nvSpPr>
          <p:cNvPr id="902" name="Google Shape;902;p85"/>
          <p:cNvSpPr txBox="1"/>
          <p:nvPr/>
        </p:nvSpPr>
        <p:spPr>
          <a:xfrm>
            <a:off x="2599350" y="117650"/>
            <a:ext cx="7974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Focus par poste : achats et immobilisation de biens</a:t>
            </a:r>
            <a:endParaRPr sz="2400" b="1" i="0">
              <a:solidFill>
                <a:srgbClr val="000000"/>
              </a:solidFill>
              <a:latin typeface="Arial"/>
              <a:ea typeface="Arial"/>
              <a:cs typeface="Arial"/>
              <a:sym typeface="Arial"/>
            </a:endParaRPr>
          </a:p>
        </p:txBody>
      </p:sp>
      <p:sp>
        <p:nvSpPr>
          <p:cNvPr id="903" name="Google Shape;903;p85"/>
          <p:cNvSpPr txBox="1"/>
          <p:nvPr/>
        </p:nvSpPr>
        <p:spPr>
          <a:xfrm>
            <a:off x="449972" y="4586938"/>
            <a:ext cx="10993754" cy="203132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Les valeurs dépendent très fortement de ce qu’on compté les établissements, mais les infos manquent sur le site de l’Ademe pour savoir ce qui a été compté. Les établissements à faible valeur n’ont probablement pas tout compté. Il faudrait regarder chaque bilan individuellement pour en savoir plus.</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Pour les établissements qui ont tout compté, valeurs élevées pour les biens immobilisés (bâtiments, matériel informatique) : 0,2-0,6 tCO2/étudiant</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Les achats peuvent atteindre des valeurs extrêmement élevées dans certaines écoles d’ingénieur. A noter que ces comptabilités mélangent enseignement et recherche.</a:t>
            </a:r>
            <a:endParaRPr/>
          </a:p>
        </p:txBody>
      </p:sp>
      <p:sp>
        <p:nvSpPr>
          <p:cNvPr id="904" name="Google Shape;904;p85"/>
          <p:cNvSpPr txBox="1"/>
          <p:nvPr/>
        </p:nvSpPr>
        <p:spPr>
          <a:xfrm>
            <a:off x="904996" y="1066215"/>
            <a:ext cx="99418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i="1">
                <a:solidFill>
                  <a:schemeClr val="dk1"/>
                </a:solidFill>
                <a:latin typeface="Calibri"/>
                <a:ea typeface="Calibri"/>
                <a:cs typeface="Calibri"/>
                <a:sym typeface="Calibri"/>
              </a:rPr>
              <a:t>Mines Lille </a:t>
            </a:r>
            <a:endParaRPr/>
          </a:p>
          <a:p>
            <a:pPr marL="0" marR="0" lvl="0" indent="0" algn="l" rtl="0">
              <a:spcBef>
                <a:spcPts val="0"/>
              </a:spcBef>
              <a:spcAft>
                <a:spcPts val="0"/>
              </a:spcAft>
              <a:buNone/>
            </a:pPr>
            <a:r>
              <a:rPr lang="fr-FR" sz="1400" i="1">
                <a:solidFill>
                  <a:schemeClr val="dk1"/>
                </a:solidFill>
                <a:latin typeface="Calibri"/>
                <a:ea typeface="Calibri"/>
                <a:cs typeface="Calibri"/>
                <a:sym typeface="Calibri"/>
              </a:rPr>
              <a:t>Telecom</a:t>
            </a:r>
            <a:endParaRPr sz="1400" i="1">
              <a:solidFill>
                <a:schemeClr val="dk1"/>
              </a:solidFill>
              <a:latin typeface="Calibri"/>
              <a:ea typeface="Calibri"/>
              <a:cs typeface="Calibri"/>
              <a:sym typeface="Calibri"/>
            </a:endParaRPr>
          </a:p>
        </p:txBody>
      </p:sp>
      <p:sp>
        <p:nvSpPr>
          <p:cNvPr id="905" name="Google Shape;905;p85"/>
          <p:cNvSpPr txBox="1"/>
          <p:nvPr/>
        </p:nvSpPr>
        <p:spPr>
          <a:xfrm>
            <a:off x="904996" y="2117673"/>
            <a:ext cx="127214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i="1">
                <a:solidFill>
                  <a:schemeClr val="dk1"/>
                </a:solidFill>
                <a:latin typeface="Calibri"/>
                <a:ea typeface="Calibri"/>
                <a:cs typeface="Calibri"/>
                <a:sym typeface="Calibri"/>
              </a:rPr>
              <a:t>Ecole Nat. Ing. </a:t>
            </a:r>
            <a:endParaRPr/>
          </a:p>
          <a:p>
            <a:pPr marL="0" marR="0" lvl="0" indent="0" algn="l" rtl="0">
              <a:spcBef>
                <a:spcPts val="0"/>
              </a:spcBef>
              <a:spcAft>
                <a:spcPts val="0"/>
              </a:spcAft>
              <a:buNone/>
            </a:pPr>
            <a:r>
              <a:rPr lang="fr-FR" sz="1400" i="1">
                <a:solidFill>
                  <a:schemeClr val="dk1"/>
                </a:solidFill>
                <a:latin typeface="Calibri"/>
                <a:ea typeface="Calibri"/>
                <a:cs typeface="Calibri"/>
                <a:sym typeface="Calibri"/>
              </a:rPr>
              <a:t>St Etienne</a:t>
            </a:r>
            <a:endParaRPr sz="1400" i="1">
              <a:solidFill>
                <a:schemeClr val="dk1"/>
              </a:solidFill>
              <a:latin typeface="Calibri"/>
              <a:ea typeface="Calibri"/>
              <a:cs typeface="Calibri"/>
              <a:sym typeface="Calibri"/>
            </a:endParaRPr>
          </a:p>
        </p:txBody>
      </p:sp>
      <p:sp>
        <p:nvSpPr>
          <p:cNvPr id="906" name="Google Shape;906;p85"/>
          <p:cNvSpPr/>
          <p:nvPr/>
        </p:nvSpPr>
        <p:spPr>
          <a:xfrm>
            <a:off x="2300578" y="2906163"/>
            <a:ext cx="298764" cy="26255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7" name="Google Shape;907;p85"/>
          <p:cNvSpPr/>
          <p:nvPr/>
        </p:nvSpPr>
        <p:spPr>
          <a:xfrm>
            <a:off x="6106642" y="2766652"/>
            <a:ext cx="298764" cy="26255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8" name="Google Shape;908;p85"/>
          <p:cNvSpPr/>
          <p:nvPr/>
        </p:nvSpPr>
        <p:spPr>
          <a:xfrm>
            <a:off x="8061214" y="1159725"/>
            <a:ext cx="298764" cy="26255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9" name="Google Shape;909;p85"/>
          <p:cNvSpPr txBox="1"/>
          <p:nvPr/>
        </p:nvSpPr>
        <p:spPr>
          <a:xfrm>
            <a:off x="8359978" y="1106334"/>
            <a:ext cx="383202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latin typeface="Calibri"/>
                <a:ea typeface="Calibri"/>
                <a:cs typeface="Calibri"/>
                <a:sym typeface="Calibri"/>
              </a:rPr>
              <a:t>Université de Bordeaux (pluridisciplinaire) ; ont probablement tout compté</a:t>
            </a:r>
            <a:endParaRPr sz="1600">
              <a:solidFill>
                <a:schemeClr val="dk1"/>
              </a:solidFill>
              <a:latin typeface="Calibri"/>
              <a:ea typeface="Calibri"/>
              <a:cs typeface="Calibri"/>
              <a:sym typeface="Calibri"/>
            </a:endParaRPr>
          </a:p>
        </p:txBody>
      </p:sp>
      <p:sp>
        <p:nvSpPr>
          <p:cNvPr id="910" name="Google Shape;910;p85"/>
          <p:cNvSpPr/>
          <p:nvPr/>
        </p:nvSpPr>
        <p:spPr>
          <a:xfrm>
            <a:off x="8079668" y="1846178"/>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1" name="Google Shape;911;p85"/>
          <p:cNvSpPr/>
          <p:nvPr/>
        </p:nvSpPr>
        <p:spPr>
          <a:xfrm>
            <a:off x="5648085" y="1589435"/>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2" name="Google Shape;912;p85"/>
          <p:cNvSpPr txBox="1"/>
          <p:nvPr/>
        </p:nvSpPr>
        <p:spPr>
          <a:xfrm>
            <a:off x="8471344" y="1725951"/>
            <a:ext cx="247846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latin typeface="Calibri"/>
                <a:ea typeface="Calibri"/>
                <a:cs typeface="Calibri"/>
                <a:sym typeface="Calibri"/>
              </a:rPr>
              <a:t>INSA Lyon (ingénierie); ont compté tous les biens</a:t>
            </a:r>
            <a:endParaRPr sz="1600">
              <a:solidFill>
                <a:schemeClr val="dk1"/>
              </a:solidFill>
              <a:latin typeface="Calibri"/>
              <a:ea typeface="Calibri"/>
              <a:cs typeface="Calibri"/>
              <a:sym typeface="Calibri"/>
            </a:endParaRPr>
          </a:p>
        </p:txBody>
      </p:sp>
      <p:sp>
        <p:nvSpPr>
          <p:cNvPr id="913" name="Google Shape;913;p85"/>
          <p:cNvSpPr txBox="1"/>
          <p:nvPr/>
        </p:nvSpPr>
        <p:spPr>
          <a:xfrm>
            <a:off x="1778479" y="644669"/>
            <a:ext cx="104419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Achats</a:t>
            </a:r>
            <a:endParaRPr sz="2400" b="1">
              <a:solidFill>
                <a:schemeClr val="dk1"/>
              </a:solidFill>
              <a:latin typeface="Calibri"/>
              <a:ea typeface="Calibri"/>
              <a:cs typeface="Calibri"/>
              <a:sym typeface="Calibri"/>
            </a:endParaRPr>
          </a:p>
        </p:txBody>
      </p:sp>
      <p:sp>
        <p:nvSpPr>
          <p:cNvPr id="914" name="Google Shape;914;p85"/>
          <p:cNvSpPr txBox="1"/>
          <p:nvPr/>
        </p:nvSpPr>
        <p:spPr>
          <a:xfrm>
            <a:off x="5639169" y="673536"/>
            <a:ext cx="87716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Biens</a:t>
            </a:r>
            <a:endParaRPr sz="2400" b="1">
              <a:solidFill>
                <a:schemeClr val="dk1"/>
              </a:solidFill>
              <a:latin typeface="Calibri"/>
              <a:ea typeface="Calibri"/>
              <a:cs typeface="Calibri"/>
              <a:sym typeface="Calibri"/>
            </a:endParaRPr>
          </a:p>
        </p:txBody>
      </p:sp>
      <p:pic>
        <p:nvPicPr>
          <p:cNvPr id="915" name="Google Shape;915;p85"/>
          <p:cNvPicPr preferRelativeResize="0"/>
          <p:nvPr/>
        </p:nvPicPr>
        <p:blipFill rotWithShape="1">
          <a:blip r:embed="rId4">
            <a:alphaModFix/>
          </a:blip>
          <a:srcRect/>
          <a:stretch/>
        </p:blipFill>
        <p:spPr>
          <a:xfrm>
            <a:off x="3870188" y="779104"/>
            <a:ext cx="4513321" cy="345351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86"/>
          <p:cNvSpPr txBox="1"/>
          <p:nvPr/>
        </p:nvSpPr>
        <p:spPr>
          <a:xfrm>
            <a:off x="2933050" y="130175"/>
            <a:ext cx="7360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Focus par poste : déplacement professionnels</a:t>
            </a:r>
            <a:endParaRPr sz="2400" b="1" i="0">
              <a:solidFill>
                <a:srgbClr val="000000"/>
              </a:solidFill>
              <a:latin typeface="Arial"/>
              <a:ea typeface="Arial"/>
              <a:cs typeface="Arial"/>
              <a:sym typeface="Arial"/>
            </a:endParaRPr>
          </a:p>
        </p:txBody>
      </p:sp>
      <p:sp>
        <p:nvSpPr>
          <p:cNvPr id="921" name="Google Shape;921;p86"/>
          <p:cNvSpPr txBox="1"/>
          <p:nvPr/>
        </p:nvSpPr>
        <p:spPr>
          <a:xfrm>
            <a:off x="721429" y="5998806"/>
            <a:ext cx="10993754" cy="64633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Les émissions sont principalement dues au transport aérien.</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Dans les établissements qui ont tout compté, on est dans la gamme 0.25-0.6 tCO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/étudiant. </a:t>
            </a:r>
            <a:endParaRPr/>
          </a:p>
        </p:txBody>
      </p:sp>
      <p:sp>
        <p:nvSpPr>
          <p:cNvPr id="922" name="Google Shape;922;p86"/>
          <p:cNvSpPr/>
          <p:nvPr/>
        </p:nvSpPr>
        <p:spPr>
          <a:xfrm>
            <a:off x="3064677" y="3474446"/>
            <a:ext cx="298764" cy="26255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86"/>
          <p:cNvSpPr/>
          <p:nvPr/>
        </p:nvSpPr>
        <p:spPr>
          <a:xfrm>
            <a:off x="5889721" y="1529394"/>
            <a:ext cx="298764" cy="26255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4" name="Google Shape;924;p86"/>
          <p:cNvSpPr txBox="1"/>
          <p:nvPr/>
        </p:nvSpPr>
        <p:spPr>
          <a:xfrm>
            <a:off x="6188484" y="1476003"/>
            <a:ext cx="506231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latin typeface="Calibri"/>
                <a:ea typeface="Calibri"/>
                <a:cs typeface="Calibri"/>
                <a:sym typeface="Calibri"/>
              </a:rPr>
              <a:t>Université Jean Moulin Lyon (humanités); ont compté tous les déplacements (étudiants+chercheurs)</a:t>
            </a:r>
            <a:endParaRPr sz="1600">
              <a:solidFill>
                <a:schemeClr val="dk1"/>
              </a:solidFill>
              <a:latin typeface="Calibri"/>
              <a:ea typeface="Calibri"/>
              <a:cs typeface="Calibri"/>
              <a:sym typeface="Calibri"/>
            </a:endParaRPr>
          </a:p>
        </p:txBody>
      </p:sp>
      <p:sp>
        <p:nvSpPr>
          <p:cNvPr id="925" name="Google Shape;925;p86"/>
          <p:cNvSpPr/>
          <p:nvPr/>
        </p:nvSpPr>
        <p:spPr>
          <a:xfrm>
            <a:off x="5889721" y="2400667"/>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6" name="Google Shape;926;p86"/>
          <p:cNvSpPr/>
          <p:nvPr/>
        </p:nvSpPr>
        <p:spPr>
          <a:xfrm>
            <a:off x="1703373" y="3386983"/>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7" name="Google Shape;927;p86"/>
          <p:cNvSpPr txBox="1"/>
          <p:nvPr/>
        </p:nvSpPr>
        <p:spPr>
          <a:xfrm>
            <a:off x="6297226" y="2153435"/>
            <a:ext cx="549677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latin typeface="Calibri"/>
                <a:ea typeface="Calibri"/>
                <a:cs typeface="Calibri"/>
                <a:sym typeface="Calibri"/>
              </a:rPr>
              <a:t>Université technologie Belfort (ingénierie) : déplacements principalement dus à l’enseignement (partenariat Shangaï); étudiants non comptés; </a:t>
            </a:r>
            <a:endParaRPr sz="1600">
              <a:solidFill>
                <a:schemeClr val="dk1"/>
              </a:solidFill>
              <a:latin typeface="Calibri"/>
              <a:ea typeface="Calibri"/>
              <a:cs typeface="Calibri"/>
              <a:sym typeface="Calibri"/>
            </a:endParaRPr>
          </a:p>
        </p:txBody>
      </p:sp>
      <p:sp>
        <p:nvSpPr>
          <p:cNvPr id="928" name="Google Shape;928;p86"/>
          <p:cNvSpPr txBox="1"/>
          <p:nvPr/>
        </p:nvSpPr>
        <p:spPr>
          <a:xfrm>
            <a:off x="1807890" y="719787"/>
            <a:ext cx="251357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Déplacements pro</a:t>
            </a:r>
            <a:endParaRPr sz="2400" b="1">
              <a:solidFill>
                <a:schemeClr val="dk1"/>
              </a:solidFill>
              <a:latin typeface="Calibri"/>
              <a:ea typeface="Calibri"/>
              <a:cs typeface="Calibri"/>
              <a:sym typeface="Calibri"/>
            </a:endParaRPr>
          </a:p>
        </p:txBody>
      </p:sp>
      <p:pic>
        <p:nvPicPr>
          <p:cNvPr id="929" name="Google Shape;929;p86"/>
          <p:cNvPicPr preferRelativeResize="0"/>
          <p:nvPr/>
        </p:nvPicPr>
        <p:blipFill rotWithShape="1">
          <a:blip r:embed="rId3">
            <a:alphaModFix/>
          </a:blip>
          <a:srcRect/>
          <a:stretch/>
        </p:blipFill>
        <p:spPr>
          <a:xfrm>
            <a:off x="640832" y="898067"/>
            <a:ext cx="5008530" cy="3832438"/>
          </a:xfrm>
          <a:prstGeom prst="rect">
            <a:avLst/>
          </a:prstGeom>
          <a:noFill/>
          <a:ln>
            <a:noFill/>
          </a:ln>
        </p:spPr>
      </p:pic>
      <p:sp>
        <p:nvSpPr>
          <p:cNvPr id="930" name="Google Shape;930;p86"/>
          <p:cNvSpPr/>
          <p:nvPr/>
        </p:nvSpPr>
        <p:spPr>
          <a:xfrm>
            <a:off x="5889721" y="3243645"/>
            <a:ext cx="298764" cy="262550"/>
          </a:xfrm>
          <a:prstGeom prst="ellipse">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1" name="Google Shape;931;p86"/>
          <p:cNvSpPr/>
          <p:nvPr/>
        </p:nvSpPr>
        <p:spPr>
          <a:xfrm>
            <a:off x="2130042" y="2923588"/>
            <a:ext cx="298764" cy="262550"/>
          </a:xfrm>
          <a:prstGeom prst="ellipse">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2" name="Google Shape;932;p86"/>
          <p:cNvSpPr txBox="1"/>
          <p:nvPr/>
        </p:nvSpPr>
        <p:spPr>
          <a:xfrm>
            <a:off x="6297227" y="3167641"/>
            <a:ext cx="452202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latin typeface="Calibri"/>
                <a:ea typeface="Calibri"/>
                <a:cs typeface="Calibri"/>
                <a:sym typeface="Calibri"/>
              </a:rPr>
              <a:t>Mines Saint Etienne (ingénierie) : ont tout compté (personnel + étudiants) </a:t>
            </a:r>
            <a:endParaRPr sz="1600">
              <a:solidFill>
                <a:schemeClr val="dk1"/>
              </a:solidFill>
              <a:latin typeface="Calibri"/>
              <a:ea typeface="Calibri"/>
              <a:cs typeface="Calibri"/>
              <a:sym typeface="Calibri"/>
            </a:endParaRPr>
          </a:p>
        </p:txBody>
      </p:sp>
      <p:sp>
        <p:nvSpPr>
          <p:cNvPr id="933" name="Google Shape;933;p86"/>
          <p:cNvSpPr/>
          <p:nvPr/>
        </p:nvSpPr>
        <p:spPr>
          <a:xfrm>
            <a:off x="384858" y="4375558"/>
            <a:ext cx="1136813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u="sng">
                <a:solidFill>
                  <a:schemeClr val="dk1"/>
                </a:solidFill>
                <a:latin typeface="Calibri"/>
                <a:ea typeface="Calibri"/>
                <a:cs typeface="Calibri"/>
                <a:sym typeface="Calibri"/>
              </a:rPr>
              <a:t>Mines Saint-Etienne </a:t>
            </a:r>
            <a:r>
              <a:rPr lang="fr-FR" sz="1400">
                <a:solidFill>
                  <a:schemeClr val="dk1"/>
                </a:solidFill>
                <a:latin typeface="Calibri"/>
                <a:ea typeface="Calibri"/>
                <a:cs typeface="Calibri"/>
                <a:sym typeface="Calibri"/>
              </a:rPr>
              <a:t>: </a:t>
            </a:r>
            <a:r>
              <a:rPr lang="fr-FR" sz="1400" b="1">
                <a:solidFill>
                  <a:srgbClr val="FFC000"/>
                </a:solidFill>
                <a:latin typeface="Calibri"/>
                <a:ea typeface="Calibri"/>
                <a:cs typeface="Calibri"/>
                <a:sym typeface="Calibri"/>
              </a:rPr>
              <a:t> </a:t>
            </a:r>
            <a:r>
              <a:rPr lang="fr-FR" sz="1400">
                <a:solidFill>
                  <a:schemeClr val="dk1"/>
                </a:solidFill>
                <a:latin typeface="Calibri"/>
                <a:ea typeface="Calibri"/>
                <a:cs typeface="Calibri"/>
                <a:sym typeface="Calibri"/>
              </a:rPr>
              <a:t>« L</a:t>
            </a:r>
            <a:r>
              <a:rPr lang="fr-FR" sz="1400" i="1">
                <a:solidFill>
                  <a:schemeClr val="dk1"/>
                </a:solidFill>
                <a:latin typeface="Calibri"/>
                <a:ea typeface="Calibri"/>
                <a:cs typeface="Calibri"/>
                <a:sym typeface="Calibri"/>
              </a:rPr>
              <a:t>es déplacements internationaux en avion, tant des élèves que du personnel sont une source d’émissions croissante. Une réflexion sur l’opportunité de rationnaliser ces déplacements et sur la mise en place d’une charte pour limiter les déplacements en avion sera conduite en 2020</a:t>
            </a:r>
            <a:r>
              <a:rPr lang="fr-FR" sz="1400">
                <a:solidFill>
                  <a:schemeClr val="dk1"/>
                </a:solidFill>
                <a:latin typeface="Calibri"/>
                <a:ea typeface="Calibri"/>
                <a:cs typeface="Calibri"/>
                <a:sym typeface="Calibri"/>
              </a:rPr>
              <a:t> ».</a:t>
            </a:r>
            <a:endParaRPr/>
          </a:p>
        </p:txBody>
      </p:sp>
      <p:sp>
        <p:nvSpPr>
          <p:cNvPr id="934" name="Google Shape;934;p86"/>
          <p:cNvSpPr txBox="1"/>
          <p:nvPr/>
        </p:nvSpPr>
        <p:spPr>
          <a:xfrm>
            <a:off x="384857" y="5057435"/>
            <a:ext cx="11004401"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u="sng">
                <a:solidFill>
                  <a:schemeClr val="dk1"/>
                </a:solidFill>
                <a:latin typeface="Calibri"/>
                <a:ea typeface="Calibri"/>
                <a:cs typeface="Calibri"/>
                <a:sym typeface="Calibri"/>
              </a:rPr>
              <a:t>UT Technologie Belfort-Montbéliard </a:t>
            </a:r>
            <a:r>
              <a:rPr lang="fr-FR" sz="1400">
                <a:solidFill>
                  <a:schemeClr val="dk1"/>
                </a:solidFill>
                <a:latin typeface="Calibri"/>
                <a:ea typeface="Calibri"/>
                <a:cs typeface="Calibri"/>
                <a:sym typeface="Calibri"/>
              </a:rPr>
              <a:t>:  «</a:t>
            </a:r>
            <a:r>
              <a:rPr lang="fr-FR" sz="1400" i="1">
                <a:solidFill>
                  <a:schemeClr val="dk1"/>
                </a:solidFill>
                <a:latin typeface="Calibri"/>
                <a:ea typeface="Calibri"/>
                <a:cs typeface="Calibri"/>
                <a:sym typeface="Calibri"/>
              </a:rPr>
              <a:t> Ces émissions sont fortement liées au déplacements en avion compte tenu de notre partenariat avec l’UTSEUS (Université de Technologie Sino-Européenne de l'Université de Shanghai). Ce qui limite notre marge de manœuvre. </a:t>
            </a:r>
            <a:r>
              <a:rPr lang="fr-FR" sz="1400">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87"/>
          <p:cNvSpPr txBox="1"/>
          <p:nvPr/>
        </p:nvSpPr>
        <p:spPr>
          <a:xfrm>
            <a:off x="2770050" y="140425"/>
            <a:ext cx="7723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Focus par poste : déplacements professionnels</a:t>
            </a:r>
            <a:endParaRPr sz="2400" b="1" i="0">
              <a:solidFill>
                <a:srgbClr val="000000"/>
              </a:solidFill>
              <a:latin typeface="Arial"/>
              <a:ea typeface="Arial"/>
              <a:cs typeface="Arial"/>
              <a:sym typeface="Arial"/>
            </a:endParaRPr>
          </a:p>
        </p:txBody>
      </p:sp>
      <p:pic>
        <p:nvPicPr>
          <p:cNvPr id="940" name="Google Shape;940;p87"/>
          <p:cNvPicPr preferRelativeResize="0"/>
          <p:nvPr/>
        </p:nvPicPr>
        <p:blipFill rotWithShape="1">
          <a:blip r:embed="rId3">
            <a:alphaModFix/>
          </a:blip>
          <a:srcRect t="5830"/>
          <a:stretch/>
        </p:blipFill>
        <p:spPr>
          <a:xfrm>
            <a:off x="777778" y="1593410"/>
            <a:ext cx="4675477" cy="5264590"/>
          </a:xfrm>
          <a:prstGeom prst="rect">
            <a:avLst/>
          </a:prstGeom>
          <a:noFill/>
          <a:ln>
            <a:noFill/>
          </a:ln>
        </p:spPr>
      </p:pic>
      <p:sp>
        <p:nvSpPr>
          <p:cNvPr id="941" name="Google Shape;941;p87"/>
          <p:cNvSpPr txBox="1"/>
          <p:nvPr/>
        </p:nvSpPr>
        <p:spPr>
          <a:xfrm>
            <a:off x="455692" y="728405"/>
            <a:ext cx="578214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Détails des postes du SCOPE 3 dans le cas de « Mines Saint-Etienne », qui ont comptabilisé tous les déplacements.</a:t>
            </a:r>
            <a:endParaRPr sz="1800" i="1">
              <a:solidFill>
                <a:schemeClr val="dk1"/>
              </a:solidFill>
              <a:latin typeface="Calibri"/>
              <a:ea typeface="Calibri"/>
              <a:cs typeface="Calibri"/>
              <a:sym typeface="Calibri"/>
            </a:endParaRPr>
          </a:p>
        </p:txBody>
      </p:sp>
      <p:sp>
        <p:nvSpPr>
          <p:cNvPr id="942" name="Google Shape;942;p87"/>
          <p:cNvSpPr txBox="1"/>
          <p:nvPr/>
        </p:nvSpPr>
        <p:spPr>
          <a:xfrm>
            <a:off x="5592194" y="1871166"/>
            <a:ext cx="6258792" cy="203132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Les émissions dues aux voyages en avion des élèves étrangers est quasi au même niveau que les missions des personnels; celles liées aux déplacements des étudiants français excèdent d’un facteur deux ceux des personnels!</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Globalement, les voyages en avion, tout confondu, sont à peu près au même niveau que les déplacements domicile-travail.</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Croissance des émissions du personnel (+45% en 7 ans !!)</a:t>
            </a:r>
            <a:endParaRPr/>
          </a:p>
        </p:txBody>
      </p:sp>
      <p:sp>
        <p:nvSpPr>
          <p:cNvPr id="943" name="Google Shape;943;p87"/>
          <p:cNvSpPr txBox="1"/>
          <p:nvPr/>
        </p:nvSpPr>
        <p:spPr>
          <a:xfrm>
            <a:off x="5503319" y="6328372"/>
            <a:ext cx="400782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Bilan Carbone 2018, Mines Saint-Etienne</a:t>
            </a:r>
            <a:endParaRPr sz="1800" i="1">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88"/>
          <p:cNvSpPr txBox="1"/>
          <p:nvPr/>
        </p:nvSpPr>
        <p:spPr>
          <a:xfrm>
            <a:off x="2469175" y="142700"/>
            <a:ext cx="7738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Focus par poste : déplacements domicile-travail</a:t>
            </a:r>
            <a:endParaRPr sz="2400" b="1" i="0">
              <a:solidFill>
                <a:srgbClr val="000000"/>
              </a:solidFill>
              <a:latin typeface="Arial"/>
              <a:ea typeface="Arial"/>
              <a:cs typeface="Arial"/>
              <a:sym typeface="Arial"/>
            </a:endParaRPr>
          </a:p>
        </p:txBody>
      </p:sp>
      <p:sp>
        <p:nvSpPr>
          <p:cNvPr id="949" name="Google Shape;949;p88"/>
          <p:cNvSpPr txBox="1"/>
          <p:nvPr/>
        </p:nvSpPr>
        <p:spPr>
          <a:xfrm>
            <a:off x="5393019" y="5742308"/>
            <a:ext cx="5507354" cy="64633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Les émissions sont très probablement essentiellement dictées par la localisation des établissements</a:t>
            </a:r>
            <a:endParaRPr sz="1800">
              <a:solidFill>
                <a:schemeClr val="dk1"/>
              </a:solidFill>
              <a:latin typeface="Calibri"/>
              <a:ea typeface="Calibri"/>
              <a:cs typeface="Calibri"/>
              <a:sym typeface="Calibri"/>
            </a:endParaRPr>
          </a:p>
        </p:txBody>
      </p:sp>
      <p:sp>
        <p:nvSpPr>
          <p:cNvPr id="950" name="Google Shape;950;p88"/>
          <p:cNvSpPr/>
          <p:nvPr/>
        </p:nvSpPr>
        <p:spPr>
          <a:xfrm>
            <a:off x="5919543" y="1974092"/>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1" name="Google Shape;951;p88"/>
          <p:cNvSpPr txBox="1"/>
          <p:nvPr/>
        </p:nvSpPr>
        <p:spPr>
          <a:xfrm>
            <a:off x="6218306" y="1754695"/>
            <a:ext cx="503437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Ecole National d’Ingénieurs de Saint-Etienne, excentrée, isolée, avec rares transports en commun.</a:t>
            </a:r>
            <a:endParaRPr sz="1800">
              <a:solidFill>
                <a:schemeClr val="dk1"/>
              </a:solidFill>
              <a:latin typeface="Calibri"/>
              <a:ea typeface="Calibri"/>
              <a:cs typeface="Calibri"/>
              <a:sym typeface="Calibri"/>
            </a:endParaRPr>
          </a:p>
        </p:txBody>
      </p:sp>
      <p:sp>
        <p:nvSpPr>
          <p:cNvPr id="952" name="Google Shape;952;p88"/>
          <p:cNvSpPr/>
          <p:nvPr/>
        </p:nvSpPr>
        <p:spPr>
          <a:xfrm>
            <a:off x="5919543" y="2565411"/>
            <a:ext cx="298764" cy="26255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88"/>
          <p:cNvSpPr txBox="1"/>
          <p:nvPr/>
        </p:nvSpPr>
        <p:spPr>
          <a:xfrm>
            <a:off x="6253876" y="2481905"/>
            <a:ext cx="499880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INSA Lyon : dans le tissu urbain avec arrêt de métro</a:t>
            </a:r>
            <a:endParaRPr sz="1800">
              <a:solidFill>
                <a:schemeClr val="dk1"/>
              </a:solidFill>
              <a:latin typeface="Calibri"/>
              <a:ea typeface="Calibri"/>
              <a:cs typeface="Calibri"/>
              <a:sym typeface="Calibri"/>
            </a:endParaRPr>
          </a:p>
        </p:txBody>
      </p:sp>
      <p:sp>
        <p:nvSpPr>
          <p:cNvPr id="954" name="Google Shape;954;p88"/>
          <p:cNvSpPr/>
          <p:nvPr/>
        </p:nvSpPr>
        <p:spPr>
          <a:xfrm>
            <a:off x="5919543" y="3095168"/>
            <a:ext cx="298764" cy="26255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5" name="Google Shape;955;p88"/>
          <p:cNvSpPr txBox="1"/>
          <p:nvPr/>
        </p:nvSpPr>
        <p:spPr>
          <a:xfrm>
            <a:off x="6236090" y="3014684"/>
            <a:ext cx="488156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Institut Mines Lille : campus scientifique un peu excentré desservi par le métro</a:t>
            </a:r>
            <a:endParaRPr sz="1800">
              <a:solidFill>
                <a:schemeClr val="dk1"/>
              </a:solidFill>
              <a:latin typeface="Calibri"/>
              <a:ea typeface="Calibri"/>
              <a:cs typeface="Calibri"/>
              <a:sym typeface="Calibri"/>
            </a:endParaRPr>
          </a:p>
        </p:txBody>
      </p:sp>
      <p:sp>
        <p:nvSpPr>
          <p:cNvPr id="956" name="Google Shape;956;p88"/>
          <p:cNvSpPr/>
          <p:nvPr/>
        </p:nvSpPr>
        <p:spPr>
          <a:xfrm>
            <a:off x="5904241" y="3850203"/>
            <a:ext cx="298764" cy="278544"/>
          </a:xfrm>
          <a:prstGeom prst="ellipse">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7" name="Google Shape;957;p88"/>
          <p:cNvSpPr txBox="1"/>
          <p:nvPr/>
        </p:nvSpPr>
        <p:spPr>
          <a:xfrm>
            <a:off x="6253876" y="3732165"/>
            <a:ext cx="503372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Université Aix-Marseille : un peu excentrée, desservie par un bus</a:t>
            </a:r>
            <a:endParaRPr sz="1800">
              <a:solidFill>
                <a:schemeClr val="dk1"/>
              </a:solidFill>
              <a:latin typeface="Calibri"/>
              <a:ea typeface="Calibri"/>
              <a:cs typeface="Calibri"/>
              <a:sym typeface="Calibri"/>
            </a:endParaRPr>
          </a:p>
        </p:txBody>
      </p:sp>
      <p:sp>
        <p:nvSpPr>
          <p:cNvPr id="958" name="Google Shape;958;p88"/>
          <p:cNvSpPr/>
          <p:nvPr/>
        </p:nvSpPr>
        <p:spPr>
          <a:xfrm>
            <a:off x="5904241" y="4571999"/>
            <a:ext cx="298764" cy="278544"/>
          </a:xfrm>
          <a:prstGeom prst="ellipse">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59" name="Google Shape;959;p88"/>
          <p:cNvGrpSpPr/>
          <p:nvPr/>
        </p:nvGrpSpPr>
        <p:grpSpPr>
          <a:xfrm>
            <a:off x="75446" y="1871166"/>
            <a:ext cx="5617062" cy="4298076"/>
            <a:chOff x="75446" y="1871166"/>
            <a:chExt cx="5617062" cy="4298076"/>
          </a:xfrm>
        </p:grpSpPr>
        <p:pic>
          <p:nvPicPr>
            <p:cNvPr id="960" name="Google Shape;960;p88"/>
            <p:cNvPicPr preferRelativeResize="0"/>
            <p:nvPr/>
          </p:nvPicPr>
          <p:blipFill rotWithShape="1">
            <a:blip r:embed="rId3">
              <a:alphaModFix/>
            </a:blip>
            <a:srcRect/>
            <a:stretch/>
          </p:blipFill>
          <p:spPr>
            <a:xfrm>
              <a:off x="75446" y="1871166"/>
              <a:ext cx="5617062" cy="4298076"/>
            </a:xfrm>
            <a:prstGeom prst="rect">
              <a:avLst/>
            </a:prstGeom>
            <a:noFill/>
            <a:ln>
              <a:noFill/>
            </a:ln>
          </p:spPr>
        </p:pic>
        <p:sp>
          <p:nvSpPr>
            <p:cNvPr id="961" name="Google Shape;961;p88"/>
            <p:cNvSpPr/>
            <p:nvPr/>
          </p:nvSpPr>
          <p:spPr>
            <a:xfrm>
              <a:off x="2189514" y="2517190"/>
              <a:ext cx="298764" cy="262550"/>
            </a:xfrm>
            <a:prstGeom prst="ellipse">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2" name="Google Shape;962;p88"/>
            <p:cNvSpPr/>
            <p:nvPr/>
          </p:nvSpPr>
          <p:spPr>
            <a:xfrm>
              <a:off x="2302684" y="4878115"/>
              <a:ext cx="298764" cy="26255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88"/>
            <p:cNvSpPr/>
            <p:nvPr/>
          </p:nvSpPr>
          <p:spPr>
            <a:xfrm>
              <a:off x="1899179" y="3712389"/>
              <a:ext cx="274536" cy="26255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4" name="Google Shape;964;p88"/>
            <p:cNvSpPr/>
            <p:nvPr/>
          </p:nvSpPr>
          <p:spPr>
            <a:xfrm>
              <a:off x="4144740" y="3462046"/>
              <a:ext cx="298764" cy="262550"/>
            </a:xfrm>
            <a:prstGeom prst="ellipse">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5" name="Google Shape;965;p88"/>
            <p:cNvSpPr/>
            <p:nvPr/>
          </p:nvSpPr>
          <p:spPr>
            <a:xfrm>
              <a:off x="2883977" y="4342688"/>
              <a:ext cx="298764" cy="278544"/>
            </a:xfrm>
            <a:prstGeom prst="ellipse">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66" name="Google Shape;966;p88"/>
          <p:cNvSpPr txBox="1"/>
          <p:nvPr/>
        </p:nvSpPr>
        <p:spPr>
          <a:xfrm>
            <a:off x="6218306" y="4414070"/>
            <a:ext cx="520572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Université de Bordeaux : 7 campus différents (centre-ville, campus excentré, etc.. )</a:t>
            </a:r>
            <a:endParaRPr sz="1800">
              <a:solidFill>
                <a:schemeClr val="dk1"/>
              </a:solidFill>
              <a:latin typeface="Calibri"/>
              <a:ea typeface="Calibri"/>
              <a:cs typeface="Calibri"/>
              <a:sym typeface="Calibri"/>
            </a:endParaRPr>
          </a:p>
        </p:txBody>
      </p:sp>
      <p:sp>
        <p:nvSpPr>
          <p:cNvPr id="967" name="Google Shape;967;p88"/>
          <p:cNvSpPr txBox="1"/>
          <p:nvPr/>
        </p:nvSpPr>
        <p:spPr>
          <a:xfrm>
            <a:off x="885171" y="1523862"/>
            <a:ext cx="406470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Déplacements domicile-travail</a:t>
            </a:r>
            <a:endParaRPr sz="2400" b="1">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89"/>
          <p:cNvSpPr txBox="1"/>
          <p:nvPr/>
        </p:nvSpPr>
        <p:spPr>
          <a:xfrm>
            <a:off x="4770378" y="130175"/>
            <a:ext cx="3090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Synthèse finale</a:t>
            </a:r>
            <a:endParaRPr sz="2400" b="1" i="0">
              <a:solidFill>
                <a:srgbClr val="000000"/>
              </a:solidFill>
              <a:latin typeface="Arial"/>
              <a:ea typeface="Arial"/>
              <a:cs typeface="Arial"/>
              <a:sym typeface="Arial"/>
            </a:endParaRPr>
          </a:p>
        </p:txBody>
      </p:sp>
      <p:sp>
        <p:nvSpPr>
          <p:cNvPr id="973" name="Google Shape;973;p89"/>
          <p:cNvSpPr txBox="1"/>
          <p:nvPr/>
        </p:nvSpPr>
        <p:spPr>
          <a:xfrm>
            <a:off x="519065" y="798004"/>
            <a:ext cx="11042209"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Les chiffres de la moyenne « officielle » par étudiant sont repris pour les principaux postes d’émissions. Des valeurs estimées pour les Universités et les Ecoles sont indiquées, avec une bonne dose de pifomètre, en considérant comme fiable les chiffres des quelques établissements qui ont fait des bilans complets sur certains postes, et en utilisant les graphes précédents montrant les nuages de valeurs par type d’établissement.  </a:t>
            </a:r>
            <a:endParaRPr sz="1800" i="1">
              <a:solidFill>
                <a:schemeClr val="dk1"/>
              </a:solidFill>
              <a:latin typeface="Calibri"/>
              <a:ea typeface="Calibri"/>
              <a:cs typeface="Calibri"/>
              <a:sym typeface="Calibri"/>
            </a:endParaRPr>
          </a:p>
        </p:txBody>
      </p:sp>
      <p:sp>
        <p:nvSpPr>
          <p:cNvPr id="974" name="Google Shape;974;p89"/>
          <p:cNvSpPr txBox="1"/>
          <p:nvPr/>
        </p:nvSpPr>
        <p:spPr>
          <a:xfrm>
            <a:off x="5477346" y="3843873"/>
            <a:ext cx="6437014" cy="2585323"/>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Les valeurs sont fortes, voire très fortes, si on les compare à l’objectif 1.6 tCO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/an des accords de Paris.</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A noter la part importante de postes qui nous semblent indispensables dans notre vision actuelle de l’enseignement supérieur : de vastes bâtiments bien équipés et chauffés; des étudiants qui viennent tous les jours sur le campus; des étudiants qui prennent l’avion pour aller en stage ou en échange à l’autre bout du monde ou en Europe.</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A noter la forte disparité entre Ecoles et Universités.    </a:t>
            </a:r>
            <a:endParaRPr sz="1800">
              <a:solidFill>
                <a:schemeClr val="dk1"/>
              </a:solidFill>
              <a:latin typeface="Calibri"/>
              <a:ea typeface="Calibri"/>
              <a:cs typeface="Calibri"/>
              <a:sym typeface="Calibri"/>
            </a:endParaRPr>
          </a:p>
        </p:txBody>
      </p:sp>
      <p:pic>
        <p:nvPicPr>
          <p:cNvPr id="975" name="Google Shape;975;p89"/>
          <p:cNvPicPr preferRelativeResize="0"/>
          <p:nvPr/>
        </p:nvPicPr>
        <p:blipFill rotWithShape="1">
          <a:blip r:embed="rId3">
            <a:alphaModFix/>
          </a:blip>
          <a:srcRect/>
          <a:stretch/>
        </p:blipFill>
        <p:spPr>
          <a:xfrm>
            <a:off x="695121" y="2006831"/>
            <a:ext cx="4881814" cy="3735477"/>
          </a:xfrm>
          <a:prstGeom prst="rect">
            <a:avLst/>
          </a:prstGeom>
          <a:noFill/>
          <a:ln>
            <a:noFill/>
          </a:ln>
        </p:spPr>
      </p:pic>
      <p:sp>
        <p:nvSpPr>
          <p:cNvPr id="976" name="Google Shape;976;p89"/>
          <p:cNvSpPr txBox="1"/>
          <p:nvPr/>
        </p:nvSpPr>
        <p:spPr>
          <a:xfrm>
            <a:off x="5576935" y="2408222"/>
            <a:ext cx="4263796" cy="92333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Total officiel : 1,08 tCO</a:t>
            </a:r>
            <a:r>
              <a:rPr lang="fr-FR" sz="1800" b="1" baseline="-25000">
                <a:solidFill>
                  <a:schemeClr val="dk1"/>
                </a:solidFill>
                <a:latin typeface="Calibri"/>
                <a:ea typeface="Calibri"/>
                <a:cs typeface="Calibri"/>
                <a:sym typeface="Calibri"/>
              </a:rPr>
              <a:t>2</a:t>
            </a:r>
            <a:r>
              <a:rPr lang="fr-FR" sz="1800" b="1">
                <a:solidFill>
                  <a:schemeClr val="dk1"/>
                </a:solidFill>
                <a:latin typeface="Calibri"/>
                <a:ea typeface="Calibri"/>
                <a:cs typeface="Calibri"/>
                <a:sym typeface="Calibri"/>
              </a:rPr>
              <a:t> /étudiant</a:t>
            </a:r>
            <a:endParaRPr/>
          </a:p>
          <a:p>
            <a:pPr marL="0" marR="0" lvl="0" indent="0" algn="l" rtl="0">
              <a:spcBef>
                <a:spcPts val="0"/>
              </a:spcBef>
              <a:spcAft>
                <a:spcPts val="0"/>
              </a:spcAft>
              <a:buNone/>
            </a:pPr>
            <a:r>
              <a:rPr lang="fr-FR" sz="1800" b="1">
                <a:solidFill>
                  <a:schemeClr val="dk1"/>
                </a:solidFill>
                <a:latin typeface="Calibri"/>
                <a:ea typeface="Calibri"/>
                <a:cs typeface="Calibri"/>
                <a:sym typeface="Calibri"/>
              </a:rPr>
              <a:t>Estimation Universités : 1,5 tCO</a:t>
            </a:r>
            <a:r>
              <a:rPr lang="fr-FR" sz="1800" b="1" baseline="-25000">
                <a:solidFill>
                  <a:schemeClr val="dk1"/>
                </a:solidFill>
                <a:latin typeface="Calibri"/>
                <a:ea typeface="Calibri"/>
                <a:cs typeface="Calibri"/>
                <a:sym typeface="Calibri"/>
              </a:rPr>
              <a:t>2</a:t>
            </a:r>
            <a:r>
              <a:rPr lang="fr-FR" sz="1800" b="1">
                <a:solidFill>
                  <a:schemeClr val="dk1"/>
                </a:solidFill>
                <a:latin typeface="Calibri"/>
                <a:ea typeface="Calibri"/>
                <a:cs typeface="Calibri"/>
                <a:sym typeface="Calibri"/>
              </a:rPr>
              <a:t> /étudiant</a:t>
            </a:r>
            <a:endParaRPr/>
          </a:p>
          <a:p>
            <a:pPr marL="0" marR="0" lvl="0" indent="0" algn="l" rtl="0">
              <a:spcBef>
                <a:spcPts val="0"/>
              </a:spcBef>
              <a:spcAft>
                <a:spcPts val="0"/>
              </a:spcAft>
              <a:buNone/>
            </a:pPr>
            <a:r>
              <a:rPr lang="fr-FR" sz="1800" b="1">
                <a:solidFill>
                  <a:schemeClr val="dk1"/>
                </a:solidFill>
                <a:latin typeface="Calibri"/>
                <a:ea typeface="Calibri"/>
                <a:cs typeface="Calibri"/>
                <a:sym typeface="Calibri"/>
              </a:rPr>
              <a:t>Estimation Ecoles : 3,1 tCO</a:t>
            </a:r>
            <a:r>
              <a:rPr lang="fr-FR" sz="1800" b="1" baseline="-25000">
                <a:solidFill>
                  <a:schemeClr val="dk1"/>
                </a:solidFill>
                <a:latin typeface="Calibri"/>
                <a:ea typeface="Calibri"/>
                <a:cs typeface="Calibri"/>
                <a:sym typeface="Calibri"/>
              </a:rPr>
              <a:t>2</a:t>
            </a:r>
            <a:r>
              <a:rPr lang="fr-FR" sz="1800" b="1">
                <a:solidFill>
                  <a:schemeClr val="dk1"/>
                </a:solidFill>
                <a:latin typeface="Calibri"/>
                <a:ea typeface="Calibri"/>
                <a:cs typeface="Calibri"/>
                <a:sym typeface="Calibri"/>
              </a:rPr>
              <a:t> /étudiant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4"/>
          <p:cNvSpPr/>
          <p:nvPr/>
        </p:nvSpPr>
        <p:spPr>
          <a:xfrm>
            <a:off x="2305700" y="639575"/>
            <a:ext cx="3569100" cy="4329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1800" i="1">
                <a:solidFill>
                  <a:schemeClr val="dk1"/>
                </a:solidFill>
                <a:latin typeface="Times New Roman"/>
                <a:ea typeface="Times New Roman"/>
                <a:cs typeface="Times New Roman"/>
                <a:sym typeface="Times New Roman"/>
              </a:rPr>
              <a:t>Rapport de synthèse du GIEC, 2015</a:t>
            </a:r>
            <a:endParaRPr sz="1800" i="1">
              <a:solidFill>
                <a:schemeClr val="dk1"/>
              </a:solidFill>
              <a:latin typeface="Calibri"/>
              <a:ea typeface="Calibri"/>
              <a:cs typeface="Calibri"/>
              <a:sym typeface="Calibri"/>
            </a:endParaRPr>
          </a:p>
        </p:txBody>
      </p:sp>
      <p:sp>
        <p:nvSpPr>
          <p:cNvPr id="265" name="Google Shape;265;p44"/>
          <p:cNvSpPr txBox="1"/>
          <p:nvPr/>
        </p:nvSpPr>
        <p:spPr>
          <a:xfrm>
            <a:off x="221576" y="67975"/>
            <a:ext cx="7912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Gaz à effet de serre et dérèglement climatique</a:t>
            </a:r>
            <a:endParaRPr sz="2800" b="1">
              <a:solidFill>
                <a:schemeClr val="dk1"/>
              </a:solidFill>
              <a:latin typeface="Calibri"/>
              <a:ea typeface="Calibri"/>
              <a:cs typeface="Calibri"/>
              <a:sym typeface="Calibri"/>
            </a:endParaRPr>
          </a:p>
        </p:txBody>
      </p:sp>
      <p:pic>
        <p:nvPicPr>
          <p:cNvPr id="266" name="Google Shape;266;p44"/>
          <p:cNvPicPr preferRelativeResize="0"/>
          <p:nvPr/>
        </p:nvPicPr>
        <p:blipFill>
          <a:blip r:embed="rId3">
            <a:alphaModFix/>
          </a:blip>
          <a:stretch>
            <a:fillRect/>
          </a:stretch>
        </p:blipFill>
        <p:spPr>
          <a:xfrm>
            <a:off x="294800" y="1586352"/>
            <a:ext cx="5347301" cy="4718598"/>
          </a:xfrm>
          <a:prstGeom prst="rect">
            <a:avLst/>
          </a:prstGeom>
          <a:noFill/>
          <a:ln>
            <a:noFill/>
          </a:ln>
        </p:spPr>
      </p:pic>
      <p:pic>
        <p:nvPicPr>
          <p:cNvPr id="267" name="Google Shape;267;p44"/>
          <p:cNvPicPr preferRelativeResize="0"/>
          <p:nvPr/>
        </p:nvPicPr>
        <p:blipFill>
          <a:blip r:embed="rId4">
            <a:alphaModFix/>
          </a:blip>
          <a:stretch>
            <a:fillRect/>
          </a:stretch>
        </p:blipFill>
        <p:spPr>
          <a:xfrm>
            <a:off x="6628925" y="639565"/>
            <a:ext cx="4960201" cy="2939985"/>
          </a:xfrm>
          <a:prstGeom prst="rect">
            <a:avLst/>
          </a:prstGeom>
          <a:noFill/>
          <a:ln>
            <a:noFill/>
          </a:ln>
        </p:spPr>
      </p:pic>
      <p:pic>
        <p:nvPicPr>
          <p:cNvPr id="268" name="Google Shape;268;p44"/>
          <p:cNvPicPr preferRelativeResize="0"/>
          <p:nvPr/>
        </p:nvPicPr>
        <p:blipFill>
          <a:blip r:embed="rId5">
            <a:alphaModFix/>
          </a:blip>
          <a:stretch>
            <a:fillRect/>
          </a:stretch>
        </p:blipFill>
        <p:spPr>
          <a:xfrm>
            <a:off x="6169613" y="3579550"/>
            <a:ext cx="4576314" cy="3179275"/>
          </a:xfrm>
          <a:prstGeom prst="rect">
            <a:avLst/>
          </a:prstGeom>
          <a:noFill/>
          <a:ln>
            <a:noFill/>
          </a:ln>
        </p:spPr>
      </p:pic>
      <p:sp>
        <p:nvSpPr>
          <p:cNvPr id="269" name="Google Shape;269;p44"/>
          <p:cNvSpPr txBox="1"/>
          <p:nvPr/>
        </p:nvSpPr>
        <p:spPr>
          <a:xfrm>
            <a:off x="10546600" y="4771917"/>
            <a:ext cx="900000" cy="4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solidFill>
                  <a:srgbClr val="FF0000"/>
                </a:solidFill>
                <a:latin typeface="Calibri"/>
                <a:ea typeface="Calibri"/>
                <a:cs typeface="Calibri"/>
                <a:sym typeface="Calibri"/>
              </a:rPr>
              <a:t>RCP 8.5</a:t>
            </a:r>
            <a:endParaRPr b="1">
              <a:solidFill>
                <a:srgbClr val="FF0000"/>
              </a:solidFill>
              <a:latin typeface="Calibri"/>
              <a:ea typeface="Calibri"/>
              <a:cs typeface="Calibri"/>
              <a:sym typeface="Calibri"/>
            </a:endParaRPr>
          </a:p>
        </p:txBody>
      </p:sp>
      <p:sp>
        <p:nvSpPr>
          <p:cNvPr id="270" name="Google Shape;270;p44"/>
          <p:cNvSpPr txBox="1"/>
          <p:nvPr/>
        </p:nvSpPr>
        <p:spPr>
          <a:xfrm>
            <a:off x="10546600" y="5653542"/>
            <a:ext cx="900000" cy="4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solidFill>
                  <a:srgbClr val="0B5394"/>
                </a:solidFill>
                <a:latin typeface="Calibri"/>
                <a:ea typeface="Calibri"/>
                <a:cs typeface="Calibri"/>
                <a:sym typeface="Calibri"/>
              </a:rPr>
              <a:t>RCP 2.6  </a:t>
            </a:r>
            <a:endParaRPr b="1">
              <a:solidFill>
                <a:srgbClr val="0B5394"/>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90"/>
          <p:cNvSpPr txBox="1"/>
          <p:nvPr/>
        </p:nvSpPr>
        <p:spPr>
          <a:xfrm>
            <a:off x="3793331" y="139799"/>
            <a:ext cx="6504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Et dans les publis ??</a:t>
            </a:r>
            <a:endParaRPr sz="2400" b="1" i="0">
              <a:solidFill>
                <a:srgbClr val="000000"/>
              </a:solidFill>
              <a:latin typeface="Arial"/>
              <a:ea typeface="Arial"/>
              <a:cs typeface="Arial"/>
              <a:sym typeface="Arial"/>
            </a:endParaRPr>
          </a:p>
        </p:txBody>
      </p:sp>
      <p:pic>
        <p:nvPicPr>
          <p:cNvPr id="982" name="Google Shape;982;p90"/>
          <p:cNvPicPr preferRelativeResize="0"/>
          <p:nvPr/>
        </p:nvPicPr>
        <p:blipFill rotWithShape="1">
          <a:blip r:embed="rId3">
            <a:alphaModFix/>
          </a:blip>
          <a:srcRect/>
          <a:stretch/>
        </p:blipFill>
        <p:spPr>
          <a:xfrm>
            <a:off x="799143" y="905462"/>
            <a:ext cx="8417286" cy="4413864"/>
          </a:xfrm>
          <a:prstGeom prst="rect">
            <a:avLst/>
          </a:prstGeom>
          <a:noFill/>
          <a:ln>
            <a:noFill/>
          </a:ln>
        </p:spPr>
      </p:pic>
      <p:sp>
        <p:nvSpPr>
          <p:cNvPr id="983" name="Google Shape;983;p90"/>
          <p:cNvSpPr txBox="1"/>
          <p:nvPr/>
        </p:nvSpPr>
        <p:spPr>
          <a:xfrm>
            <a:off x="1899179" y="6035306"/>
            <a:ext cx="5943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Letete et al., Journal of Energy in Southern Africa 22, 2 (2011)</a:t>
            </a:r>
            <a:endParaRPr sz="1800" i="1">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91"/>
          <p:cNvPicPr preferRelativeResize="0"/>
          <p:nvPr/>
        </p:nvPicPr>
        <p:blipFill rotWithShape="1">
          <a:blip r:embed="rId3">
            <a:alphaModFix/>
          </a:blip>
          <a:srcRect/>
          <a:stretch/>
        </p:blipFill>
        <p:spPr>
          <a:xfrm>
            <a:off x="90716" y="2043826"/>
            <a:ext cx="6156176" cy="3641423"/>
          </a:xfrm>
          <a:prstGeom prst="rect">
            <a:avLst/>
          </a:prstGeom>
          <a:noFill/>
          <a:ln>
            <a:noFill/>
          </a:ln>
        </p:spPr>
      </p:pic>
      <p:pic>
        <p:nvPicPr>
          <p:cNvPr id="989" name="Google Shape;989;p91"/>
          <p:cNvPicPr preferRelativeResize="0"/>
          <p:nvPr/>
        </p:nvPicPr>
        <p:blipFill rotWithShape="1">
          <a:blip r:embed="rId4">
            <a:alphaModFix/>
          </a:blip>
          <a:srcRect/>
          <a:stretch/>
        </p:blipFill>
        <p:spPr>
          <a:xfrm>
            <a:off x="2019104" y="761175"/>
            <a:ext cx="7005023" cy="1282651"/>
          </a:xfrm>
          <a:prstGeom prst="rect">
            <a:avLst/>
          </a:prstGeom>
          <a:noFill/>
          <a:ln>
            <a:noFill/>
          </a:ln>
        </p:spPr>
      </p:pic>
      <p:sp>
        <p:nvSpPr>
          <p:cNvPr id="990" name="Google Shape;990;p91"/>
          <p:cNvSpPr txBox="1"/>
          <p:nvPr/>
        </p:nvSpPr>
        <p:spPr>
          <a:xfrm>
            <a:off x="351576" y="5797494"/>
            <a:ext cx="11090493"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Ont vraiment compté très proprement les achats et les biens (</a:t>
            </a:r>
            <a:r>
              <a:rPr lang="fr-FR" sz="1800" b="1">
                <a:solidFill>
                  <a:srgbClr val="FFC000"/>
                </a:solidFill>
                <a:latin typeface="Calibri"/>
                <a:ea typeface="Calibri"/>
                <a:cs typeface="Calibri"/>
                <a:sym typeface="Calibri"/>
              </a:rPr>
              <a:t>38% du total</a:t>
            </a:r>
            <a:r>
              <a:rPr lang="fr-FR" sz="1800">
                <a:solidFill>
                  <a:schemeClr val="dk1"/>
                </a:solidFill>
                <a:latin typeface="Calibri"/>
                <a:ea typeface="Calibri"/>
                <a:cs typeface="Calibri"/>
                <a:sym typeface="Calibri"/>
              </a:rPr>
              <a:t>, dont la moitié des bâtiments)</a:t>
            </a:r>
            <a:endParaRPr sz="1800">
              <a:solidFill>
                <a:srgbClr val="FF0000"/>
              </a:solidFill>
              <a:latin typeface="Calibri"/>
              <a:ea typeface="Calibri"/>
              <a:cs typeface="Calibri"/>
              <a:sym typeface="Calibri"/>
            </a:endParaRPr>
          </a:p>
        </p:txBody>
      </p:sp>
      <p:pic>
        <p:nvPicPr>
          <p:cNvPr id="991" name="Google Shape;991;p91"/>
          <p:cNvPicPr preferRelativeResize="0"/>
          <p:nvPr/>
        </p:nvPicPr>
        <p:blipFill rotWithShape="1">
          <a:blip r:embed="rId5">
            <a:alphaModFix/>
          </a:blip>
          <a:srcRect/>
          <a:stretch/>
        </p:blipFill>
        <p:spPr>
          <a:xfrm>
            <a:off x="6506940" y="2156071"/>
            <a:ext cx="4832314" cy="2678479"/>
          </a:xfrm>
          <a:prstGeom prst="rect">
            <a:avLst/>
          </a:prstGeom>
          <a:noFill/>
          <a:ln>
            <a:noFill/>
          </a:ln>
        </p:spPr>
      </p:pic>
      <p:cxnSp>
        <p:nvCxnSpPr>
          <p:cNvPr id="992" name="Google Shape;992;p91"/>
          <p:cNvCxnSpPr/>
          <p:nvPr/>
        </p:nvCxnSpPr>
        <p:spPr>
          <a:xfrm rot="10800000" flipH="1">
            <a:off x="5595042" y="3679872"/>
            <a:ext cx="841972" cy="582927"/>
          </a:xfrm>
          <a:prstGeom prst="straightConnector1">
            <a:avLst/>
          </a:prstGeom>
          <a:noFill/>
          <a:ln w="38100" cap="flat" cmpd="sng">
            <a:solidFill>
              <a:schemeClr val="dk1"/>
            </a:solidFill>
            <a:prstDash val="solid"/>
            <a:miter lim="800000"/>
            <a:headEnd type="none" w="sm" len="sm"/>
            <a:tailEnd type="triangle" w="med" len="med"/>
          </a:ln>
        </p:spPr>
      </p:cxnSp>
      <p:sp>
        <p:nvSpPr>
          <p:cNvPr id="993" name="Google Shape;993;p91"/>
          <p:cNvSpPr txBox="1"/>
          <p:nvPr/>
        </p:nvSpPr>
        <p:spPr>
          <a:xfrm>
            <a:off x="3793331" y="139799"/>
            <a:ext cx="6504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Et dans les publis ??</a:t>
            </a:r>
            <a:endParaRPr sz="2400" b="1" i="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92"/>
          <p:cNvSpPr txBox="1"/>
          <p:nvPr/>
        </p:nvSpPr>
        <p:spPr>
          <a:xfrm>
            <a:off x="1500704" y="0"/>
            <a:ext cx="86373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La décarbonation de la production énergétique est possible : l’exemple de Standford</a:t>
            </a:r>
            <a:endParaRPr sz="2400" b="1" i="0">
              <a:solidFill>
                <a:srgbClr val="000000"/>
              </a:solidFill>
              <a:latin typeface="Arial"/>
              <a:ea typeface="Arial"/>
              <a:cs typeface="Arial"/>
              <a:sym typeface="Arial"/>
            </a:endParaRPr>
          </a:p>
        </p:txBody>
      </p:sp>
      <p:pic>
        <p:nvPicPr>
          <p:cNvPr id="999" name="Google Shape;999;p92"/>
          <p:cNvPicPr preferRelativeResize="0"/>
          <p:nvPr/>
        </p:nvPicPr>
        <p:blipFill rotWithShape="1">
          <a:blip r:embed="rId3">
            <a:alphaModFix/>
          </a:blip>
          <a:srcRect/>
          <a:stretch/>
        </p:blipFill>
        <p:spPr>
          <a:xfrm>
            <a:off x="1391476" y="917278"/>
            <a:ext cx="8746438" cy="4875490"/>
          </a:xfrm>
          <a:prstGeom prst="rect">
            <a:avLst/>
          </a:prstGeom>
          <a:noFill/>
          <a:ln>
            <a:noFill/>
          </a:ln>
        </p:spPr>
      </p:pic>
      <p:sp>
        <p:nvSpPr>
          <p:cNvPr id="1000" name="Google Shape;1000;p92"/>
          <p:cNvSpPr txBox="1"/>
          <p:nvPr/>
        </p:nvSpPr>
        <p:spPr>
          <a:xfrm>
            <a:off x="2014330" y="6044559"/>
            <a:ext cx="63930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Energie : 200 000 tCO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🡪45 000 tCO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entre 2011 et 2018</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Chauffage/électricité  100% solaire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93"/>
          <p:cNvSpPr txBox="1"/>
          <p:nvPr/>
        </p:nvSpPr>
        <p:spPr>
          <a:xfrm>
            <a:off x="1229469" y="5797494"/>
            <a:ext cx="9561969" cy="92333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Ont compté proprement les voyages en avion des étudiants… et compté les voyages des proches.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L’ensemble est largement supérieur aux SCOPES 1 et 2</a:t>
            </a:r>
            <a:endParaRPr sz="1800">
              <a:solidFill>
                <a:srgbClr val="FF0000"/>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a:t>
            </a:r>
            <a:r>
              <a:rPr lang="fr-FR" sz="1800" b="1">
                <a:solidFill>
                  <a:srgbClr val="FFC000"/>
                </a:solidFill>
                <a:latin typeface="Calibri"/>
                <a:ea typeface="Calibri"/>
                <a:cs typeface="Calibri"/>
                <a:sym typeface="Calibri"/>
              </a:rPr>
              <a:t>Une année à l’étranger sur un autre continent = 10.5 tonnes de CO</a:t>
            </a:r>
            <a:r>
              <a:rPr lang="fr-FR" sz="1800" b="1" baseline="-25000">
                <a:solidFill>
                  <a:srgbClr val="FFC000"/>
                </a:solidFill>
                <a:latin typeface="Calibri"/>
                <a:ea typeface="Calibri"/>
                <a:cs typeface="Calibri"/>
                <a:sym typeface="Calibri"/>
              </a:rPr>
              <a:t>2</a:t>
            </a:r>
            <a:r>
              <a:rPr lang="fr-FR" sz="1800" b="1">
                <a:solidFill>
                  <a:srgbClr val="FFC000"/>
                </a:solidFill>
                <a:latin typeface="Calibri"/>
                <a:ea typeface="Calibri"/>
                <a:cs typeface="Calibri"/>
                <a:sym typeface="Calibri"/>
              </a:rPr>
              <a:t> juste pour les voyages</a:t>
            </a:r>
            <a:r>
              <a:rPr lang="fr-FR" sz="1800">
                <a:solidFill>
                  <a:schemeClr val="dk1"/>
                </a:solidFill>
                <a:latin typeface="Calibri"/>
                <a:ea typeface="Calibri"/>
                <a:cs typeface="Calibri"/>
                <a:sym typeface="Calibri"/>
              </a:rPr>
              <a:t>.</a:t>
            </a:r>
            <a:endParaRPr/>
          </a:p>
        </p:txBody>
      </p:sp>
      <p:pic>
        <p:nvPicPr>
          <p:cNvPr id="1006" name="Google Shape;1006;p93"/>
          <p:cNvPicPr preferRelativeResize="0"/>
          <p:nvPr/>
        </p:nvPicPr>
        <p:blipFill rotWithShape="1">
          <a:blip r:embed="rId3">
            <a:alphaModFix/>
          </a:blip>
          <a:srcRect/>
          <a:stretch/>
        </p:blipFill>
        <p:spPr>
          <a:xfrm>
            <a:off x="462625" y="923135"/>
            <a:ext cx="9244994" cy="1262793"/>
          </a:xfrm>
          <a:prstGeom prst="rect">
            <a:avLst/>
          </a:prstGeom>
          <a:noFill/>
          <a:ln>
            <a:noFill/>
          </a:ln>
        </p:spPr>
      </p:pic>
      <p:pic>
        <p:nvPicPr>
          <p:cNvPr id="1007" name="Google Shape;1007;p93"/>
          <p:cNvPicPr preferRelativeResize="0"/>
          <p:nvPr/>
        </p:nvPicPr>
        <p:blipFill rotWithShape="1">
          <a:blip r:embed="rId4">
            <a:alphaModFix/>
          </a:blip>
          <a:srcRect/>
          <a:stretch/>
        </p:blipFill>
        <p:spPr>
          <a:xfrm>
            <a:off x="554169" y="2173344"/>
            <a:ext cx="4211407" cy="3624150"/>
          </a:xfrm>
          <a:prstGeom prst="rect">
            <a:avLst/>
          </a:prstGeom>
          <a:noFill/>
          <a:ln>
            <a:noFill/>
          </a:ln>
        </p:spPr>
      </p:pic>
      <p:sp>
        <p:nvSpPr>
          <p:cNvPr id="1008" name="Google Shape;1008;p93"/>
          <p:cNvSpPr txBox="1"/>
          <p:nvPr/>
        </p:nvSpPr>
        <p:spPr>
          <a:xfrm>
            <a:off x="3527796" y="2597443"/>
            <a:ext cx="18884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Vols des étudiants</a:t>
            </a:r>
            <a:endParaRPr sz="1800">
              <a:solidFill>
                <a:schemeClr val="dk1"/>
              </a:solidFill>
              <a:latin typeface="Calibri"/>
              <a:ea typeface="Calibri"/>
              <a:cs typeface="Calibri"/>
              <a:sym typeface="Calibri"/>
            </a:endParaRPr>
          </a:p>
        </p:txBody>
      </p:sp>
      <p:cxnSp>
        <p:nvCxnSpPr>
          <p:cNvPr id="1009" name="Google Shape;1009;p93"/>
          <p:cNvCxnSpPr/>
          <p:nvPr/>
        </p:nvCxnSpPr>
        <p:spPr>
          <a:xfrm flipH="1">
            <a:off x="3693743" y="2966775"/>
            <a:ext cx="262605" cy="1241071"/>
          </a:xfrm>
          <a:prstGeom prst="straightConnector1">
            <a:avLst/>
          </a:prstGeom>
          <a:noFill/>
          <a:ln w="9525" cap="flat" cmpd="sng">
            <a:solidFill>
              <a:schemeClr val="dk1"/>
            </a:solidFill>
            <a:prstDash val="solid"/>
            <a:miter lim="800000"/>
            <a:headEnd type="none" w="sm" len="sm"/>
            <a:tailEnd type="triangle" w="med" len="med"/>
          </a:ln>
        </p:spPr>
      </p:cxnSp>
      <p:sp>
        <p:nvSpPr>
          <p:cNvPr id="1010" name="Google Shape;1010;p93"/>
          <p:cNvSpPr txBox="1"/>
          <p:nvPr/>
        </p:nvSpPr>
        <p:spPr>
          <a:xfrm>
            <a:off x="3985323" y="3105274"/>
            <a:ext cx="252411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Vols des amis et de la famille des étudiants</a:t>
            </a:r>
            <a:endParaRPr sz="1800">
              <a:solidFill>
                <a:schemeClr val="dk1"/>
              </a:solidFill>
              <a:latin typeface="Calibri"/>
              <a:ea typeface="Calibri"/>
              <a:cs typeface="Calibri"/>
              <a:sym typeface="Calibri"/>
            </a:endParaRPr>
          </a:p>
        </p:txBody>
      </p:sp>
      <p:cxnSp>
        <p:nvCxnSpPr>
          <p:cNvPr id="1011" name="Google Shape;1011;p93"/>
          <p:cNvCxnSpPr/>
          <p:nvPr/>
        </p:nvCxnSpPr>
        <p:spPr>
          <a:xfrm flipH="1">
            <a:off x="4148214" y="3751605"/>
            <a:ext cx="278931" cy="727780"/>
          </a:xfrm>
          <a:prstGeom prst="straightConnector1">
            <a:avLst/>
          </a:prstGeom>
          <a:noFill/>
          <a:ln w="9525" cap="flat" cmpd="sng">
            <a:solidFill>
              <a:schemeClr val="dk1"/>
            </a:solidFill>
            <a:prstDash val="solid"/>
            <a:miter lim="800000"/>
            <a:headEnd type="none" w="sm" len="sm"/>
            <a:tailEnd type="triangle" w="med" len="med"/>
          </a:ln>
        </p:spPr>
      </p:cxnSp>
      <p:sp>
        <p:nvSpPr>
          <p:cNvPr id="1012" name="Google Shape;1012;p93"/>
          <p:cNvSpPr txBox="1"/>
          <p:nvPr/>
        </p:nvSpPr>
        <p:spPr>
          <a:xfrm>
            <a:off x="1635734" y="2597443"/>
            <a:ext cx="81253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Achats</a:t>
            </a:r>
            <a:endParaRPr sz="1800">
              <a:solidFill>
                <a:schemeClr val="dk1"/>
              </a:solidFill>
              <a:latin typeface="Calibri"/>
              <a:ea typeface="Calibri"/>
              <a:cs typeface="Calibri"/>
              <a:sym typeface="Calibri"/>
            </a:endParaRPr>
          </a:p>
        </p:txBody>
      </p:sp>
      <p:cxnSp>
        <p:nvCxnSpPr>
          <p:cNvPr id="1013" name="Google Shape;1013;p93"/>
          <p:cNvCxnSpPr>
            <a:stCxn id="1012" idx="3"/>
          </p:cNvCxnSpPr>
          <p:nvPr/>
        </p:nvCxnSpPr>
        <p:spPr>
          <a:xfrm>
            <a:off x="2448264" y="2782109"/>
            <a:ext cx="492000" cy="324600"/>
          </a:xfrm>
          <a:prstGeom prst="straightConnector1">
            <a:avLst/>
          </a:prstGeom>
          <a:noFill/>
          <a:ln w="9525" cap="flat" cmpd="sng">
            <a:solidFill>
              <a:schemeClr val="dk1"/>
            </a:solidFill>
            <a:prstDash val="solid"/>
            <a:miter lim="800000"/>
            <a:headEnd type="none" w="sm" len="sm"/>
            <a:tailEnd type="triangle" w="med" len="med"/>
          </a:ln>
        </p:spPr>
      </p:cxnSp>
      <p:sp>
        <p:nvSpPr>
          <p:cNvPr id="1014" name="Google Shape;1014;p93"/>
          <p:cNvSpPr txBox="1"/>
          <p:nvPr/>
        </p:nvSpPr>
        <p:spPr>
          <a:xfrm>
            <a:off x="1852209" y="3782537"/>
            <a:ext cx="113422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Bâtiments</a:t>
            </a:r>
            <a:endParaRPr sz="1800">
              <a:solidFill>
                <a:schemeClr val="dk1"/>
              </a:solidFill>
              <a:latin typeface="Calibri"/>
              <a:ea typeface="Calibri"/>
              <a:cs typeface="Calibri"/>
              <a:sym typeface="Calibri"/>
            </a:endParaRPr>
          </a:p>
        </p:txBody>
      </p:sp>
      <p:cxnSp>
        <p:nvCxnSpPr>
          <p:cNvPr id="1015" name="Google Shape;1015;p93"/>
          <p:cNvCxnSpPr/>
          <p:nvPr/>
        </p:nvCxnSpPr>
        <p:spPr>
          <a:xfrm>
            <a:off x="2544962" y="4151869"/>
            <a:ext cx="388306" cy="721186"/>
          </a:xfrm>
          <a:prstGeom prst="straightConnector1">
            <a:avLst/>
          </a:prstGeom>
          <a:noFill/>
          <a:ln w="9525" cap="flat" cmpd="sng">
            <a:solidFill>
              <a:schemeClr val="dk1"/>
            </a:solidFill>
            <a:prstDash val="solid"/>
            <a:miter lim="800000"/>
            <a:headEnd type="none" w="sm" len="sm"/>
            <a:tailEnd type="triangle" w="med" len="med"/>
          </a:ln>
        </p:spPr>
      </p:cxnSp>
      <p:sp>
        <p:nvSpPr>
          <p:cNvPr id="1016" name="Google Shape;1016;p93"/>
          <p:cNvSpPr txBox="1"/>
          <p:nvPr/>
        </p:nvSpPr>
        <p:spPr>
          <a:xfrm>
            <a:off x="803005" y="2249840"/>
            <a:ext cx="123899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SCOPE 1&amp;2</a:t>
            </a:r>
            <a:endParaRPr sz="1800">
              <a:solidFill>
                <a:schemeClr val="dk1"/>
              </a:solidFill>
              <a:latin typeface="Calibri"/>
              <a:ea typeface="Calibri"/>
              <a:cs typeface="Calibri"/>
              <a:sym typeface="Calibri"/>
            </a:endParaRPr>
          </a:p>
        </p:txBody>
      </p:sp>
      <p:cxnSp>
        <p:nvCxnSpPr>
          <p:cNvPr id="1017" name="Google Shape;1017;p93"/>
          <p:cNvCxnSpPr/>
          <p:nvPr/>
        </p:nvCxnSpPr>
        <p:spPr>
          <a:xfrm flipH="1">
            <a:off x="1229469" y="2619172"/>
            <a:ext cx="101390" cy="664317"/>
          </a:xfrm>
          <a:prstGeom prst="straightConnector1">
            <a:avLst/>
          </a:prstGeom>
          <a:noFill/>
          <a:ln w="9525" cap="flat" cmpd="sng">
            <a:solidFill>
              <a:schemeClr val="dk1"/>
            </a:solidFill>
            <a:prstDash val="solid"/>
            <a:miter lim="800000"/>
            <a:headEnd type="none" w="sm" len="sm"/>
            <a:tailEnd type="triangle" w="med" len="med"/>
          </a:ln>
        </p:spPr>
      </p:cxnSp>
      <p:pic>
        <p:nvPicPr>
          <p:cNvPr id="1018" name="Google Shape;1018;p93"/>
          <p:cNvPicPr preferRelativeResize="0"/>
          <p:nvPr/>
        </p:nvPicPr>
        <p:blipFill rotWithShape="1">
          <a:blip r:embed="rId5">
            <a:alphaModFix/>
          </a:blip>
          <a:srcRect/>
          <a:stretch/>
        </p:blipFill>
        <p:spPr>
          <a:xfrm>
            <a:off x="6813547" y="1821165"/>
            <a:ext cx="5378453" cy="3860880"/>
          </a:xfrm>
          <a:prstGeom prst="rect">
            <a:avLst/>
          </a:prstGeom>
          <a:noFill/>
          <a:ln>
            <a:noFill/>
          </a:ln>
        </p:spPr>
      </p:pic>
      <p:sp>
        <p:nvSpPr>
          <p:cNvPr id="1019" name="Google Shape;1019;p93"/>
          <p:cNvSpPr txBox="1"/>
          <p:nvPr/>
        </p:nvSpPr>
        <p:spPr>
          <a:xfrm>
            <a:off x="8790319" y="2682475"/>
            <a:ext cx="183460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Mobilité entrante</a:t>
            </a:r>
            <a:endParaRPr sz="1800" i="1">
              <a:solidFill>
                <a:schemeClr val="dk1"/>
              </a:solidFill>
              <a:latin typeface="Calibri"/>
              <a:ea typeface="Calibri"/>
              <a:cs typeface="Calibri"/>
              <a:sym typeface="Calibri"/>
            </a:endParaRPr>
          </a:p>
        </p:txBody>
      </p:sp>
      <p:sp>
        <p:nvSpPr>
          <p:cNvPr id="1020" name="Google Shape;1020;p93"/>
          <p:cNvSpPr txBox="1"/>
          <p:nvPr/>
        </p:nvSpPr>
        <p:spPr>
          <a:xfrm>
            <a:off x="8741762" y="3740385"/>
            <a:ext cx="17965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Mobilité sortante</a:t>
            </a:r>
            <a:endParaRPr sz="1800" i="1">
              <a:solidFill>
                <a:schemeClr val="dk1"/>
              </a:solidFill>
              <a:latin typeface="Calibri"/>
              <a:ea typeface="Calibri"/>
              <a:cs typeface="Calibri"/>
              <a:sym typeface="Calibri"/>
            </a:endParaRPr>
          </a:p>
        </p:txBody>
      </p:sp>
      <p:sp>
        <p:nvSpPr>
          <p:cNvPr id="1021" name="Google Shape;1021;p93"/>
          <p:cNvSpPr txBox="1"/>
          <p:nvPr/>
        </p:nvSpPr>
        <p:spPr>
          <a:xfrm>
            <a:off x="3793331" y="139799"/>
            <a:ext cx="6504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t>Mais tout n’est pas décarbonable</a:t>
            </a:r>
            <a:endParaRPr sz="2400" b="1" i="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94"/>
          <p:cNvSpPr txBox="1"/>
          <p:nvPr/>
        </p:nvSpPr>
        <p:spPr>
          <a:xfrm>
            <a:off x="2351050" y="-37469"/>
            <a:ext cx="7855195" cy="84290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Calibri"/>
              <a:buNone/>
            </a:pPr>
            <a:r>
              <a:rPr lang="fr-FR" sz="2400" b="1">
                <a:solidFill>
                  <a:schemeClr val="dk1"/>
                </a:solidFill>
                <a:latin typeface="Calibri"/>
                <a:ea typeface="Calibri"/>
                <a:cs typeface="Calibri"/>
                <a:sym typeface="Calibri"/>
              </a:rPr>
              <a:t>La mobilité internationale/intercontinentale des étudiants: un objectif jamais questionné</a:t>
            </a:r>
            <a:endParaRPr sz="2400" b="1" i="0">
              <a:solidFill>
                <a:srgbClr val="000000"/>
              </a:solidFill>
              <a:latin typeface="Arial"/>
              <a:ea typeface="Arial"/>
              <a:cs typeface="Arial"/>
              <a:sym typeface="Arial"/>
            </a:endParaRPr>
          </a:p>
        </p:txBody>
      </p:sp>
      <p:sp>
        <p:nvSpPr>
          <p:cNvPr id="1027" name="Google Shape;1027;p94"/>
          <p:cNvSpPr txBox="1"/>
          <p:nvPr/>
        </p:nvSpPr>
        <p:spPr>
          <a:xfrm>
            <a:off x="1354000" y="908503"/>
            <a:ext cx="9849300" cy="1536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1800" b="1">
                <a:solidFill>
                  <a:schemeClr val="dk1"/>
                </a:solidFill>
                <a:latin typeface="Calibri"/>
                <a:ea typeface="Calibri"/>
                <a:cs typeface="Calibri"/>
                <a:sym typeface="Calibri"/>
              </a:rPr>
              <a:t>Monde</a:t>
            </a:r>
            <a:r>
              <a:rPr lang="fr-FR" sz="1800">
                <a:solidFill>
                  <a:schemeClr val="dk1"/>
                </a:solidFill>
                <a:latin typeface="Calibri"/>
                <a:ea typeface="Calibri"/>
                <a:cs typeface="Calibri"/>
                <a:sym typeface="Calibri"/>
              </a:rPr>
              <a:t> : </a:t>
            </a:r>
            <a:r>
              <a:rPr lang="fr-FR" sz="1800" b="1">
                <a:solidFill>
                  <a:srgbClr val="00B050"/>
                </a:solidFill>
                <a:latin typeface="Calibri"/>
                <a:ea typeface="Calibri"/>
                <a:cs typeface="Calibri"/>
                <a:sym typeface="Calibri"/>
              </a:rPr>
              <a:t>+6 % par an de mobilité étudiante</a:t>
            </a:r>
            <a:r>
              <a:rPr lang="fr-FR" sz="1800">
                <a:solidFill>
                  <a:srgbClr val="00B050"/>
                </a:solidFill>
                <a:latin typeface="Calibri"/>
                <a:ea typeface="Calibri"/>
                <a:cs typeface="Calibri"/>
                <a:sym typeface="Calibri"/>
              </a:rPr>
              <a:t>; </a:t>
            </a:r>
            <a:r>
              <a:rPr lang="fr-FR" sz="1800">
                <a:solidFill>
                  <a:schemeClr val="dk1"/>
                </a:solidFill>
                <a:latin typeface="Calibri"/>
                <a:ea typeface="Calibri"/>
                <a:cs typeface="Calibri"/>
                <a:sym typeface="Calibri"/>
              </a:rPr>
              <a:t>pays avec un taux de croissance à deux chiffres.</a:t>
            </a:r>
            <a:endParaRPr/>
          </a:p>
          <a:p>
            <a:pPr marL="0" marR="0" lvl="0" indent="0" algn="just" rtl="0">
              <a:spcBef>
                <a:spcPts val="0"/>
              </a:spcBef>
              <a:spcAft>
                <a:spcPts val="0"/>
              </a:spcAft>
              <a:buNone/>
            </a:pPr>
            <a:r>
              <a:rPr lang="fr-FR" sz="1800" b="1">
                <a:solidFill>
                  <a:schemeClr val="dk1"/>
                </a:solidFill>
                <a:latin typeface="Calibri"/>
                <a:ea typeface="Calibri"/>
                <a:cs typeface="Calibri"/>
                <a:sym typeface="Calibri"/>
              </a:rPr>
              <a:t>France</a:t>
            </a:r>
            <a:r>
              <a:rPr lang="fr-FR" sz="1800">
                <a:solidFill>
                  <a:schemeClr val="dk1"/>
                </a:solidFill>
                <a:latin typeface="Calibri"/>
                <a:ea typeface="Calibri"/>
                <a:cs typeface="Calibri"/>
                <a:sym typeface="Calibri"/>
              </a:rPr>
              <a:t> : les étudiants en mobilité diplômante ont </a:t>
            </a:r>
            <a:r>
              <a:rPr lang="fr-FR" sz="1800" b="1">
                <a:solidFill>
                  <a:srgbClr val="00B050"/>
                </a:solidFill>
                <a:latin typeface="Calibri"/>
                <a:ea typeface="Calibri"/>
                <a:cs typeface="Calibri"/>
                <a:sym typeface="Calibri"/>
              </a:rPr>
              <a:t>augmenté de 40 % </a:t>
            </a:r>
            <a:r>
              <a:rPr lang="fr-FR" sz="1800">
                <a:solidFill>
                  <a:schemeClr val="dk1"/>
                </a:solidFill>
                <a:latin typeface="Calibri"/>
                <a:ea typeface="Calibri"/>
                <a:cs typeface="Calibri"/>
                <a:sym typeface="Calibri"/>
              </a:rPr>
              <a:t>entre 2010 et 2015.</a:t>
            </a: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fr-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fr-FR" sz="1800">
                <a:solidFill>
                  <a:schemeClr val="dk1"/>
                </a:solidFill>
                <a:latin typeface="Calibri"/>
                <a:ea typeface="Calibri"/>
                <a:cs typeface="Calibri"/>
                <a:sym typeface="Calibri"/>
              </a:rPr>
              <a:t>Le développement à marche forcée des partenariats avec des universités sur d’autres continents est un objectif qui n’est pas discutable pour les dirigeants des établissements d’enseignement supérieur.</a:t>
            </a:r>
            <a:endParaRPr sz="1800">
              <a:solidFill>
                <a:schemeClr val="dk1"/>
              </a:solidFill>
              <a:latin typeface="Calibri"/>
              <a:ea typeface="Calibri"/>
              <a:cs typeface="Calibri"/>
              <a:sym typeface="Calibri"/>
            </a:endParaRPr>
          </a:p>
        </p:txBody>
      </p:sp>
      <p:pic>
        <p:nvPicPr>
          <p:cNvPr id="1028" name="Google Shape;1028;p94"/>
          <p:cNvPicPr preferRelativeResize="0"/>
          <p:nvPr/>
        </p:nvPicPr>
        <p:blipFill rotWithShape="1">
          <a:blip r:embed="rId3">
            <a:alphaModFix/>
          </a:blip>
          <a:srcRect/>
          <a:stretch/>
        </p:blipFill>
        <p:spPr>
          <a:xfrm>
            <a:off x="3076324" y="2624410"/>
            <a:ext cx="5620301" cy="3233625"/>
          </a:xfrm>
          <a:prstGeom prst="rect">
            <a:avLst/>
          </a:prstGeom>
          <a:noFill/>
          <a:ln>
            <a:noFill/>
          </a:ln>
        </p:spPr>
      </p:pic>
      <p:sp>
        <p:nvSpPr>
          <p:cNvPr id="1029" name="Google Shape;1029;p94"/>
          <p:cNvSpPr txBox="1"/>
          <p:nvPr/>
        </p:nvSpPr>
        <p:spPr>
          <a:xfrm>
            <a:off x="4062925" y="6037643"/>
            <a:ext cx="3647100" cy="45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Université fédérale </a:t>
            </a:r>
            <a:r>
              <a:rPr lang="fr-FR" sz="1800" b="1" dirty="0" err="1">
                <a:solidFill>
                  <a:schemeClr val="dk1"/>
                </a:solidFill>
                <a:latin typeface="Calibri"/>
                <a:ea typeface="Calibri"/>
                <a:cs typeface="Calibri"/>
                <a:sym typeface="Calibri"/>
              </a:rPr>
              <a:t>Midi-Pyréneées</a:t>
            </a:r>
            <a:endParaRPr sz="1800" b="1" dirty="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95"/>
          <p:cNvSpPr txBox="1"/>
          <p:nvPr/>
        </p:nvSpPr>
        <p:spPr>
          <a:xfrm>
            <a:off x="1268104" y="2031573"/>
            <a:ext cx="9900680" cy="28007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8800">
                <a:solidFill>
                  <a:schemeClr val="dk1"/>
                </a:solidFill>
                <a:latin typeface="Calibri"/>
                <a:ea typeface="Calibri"/>
                <a:cs typeface="Calibri"/>
                <a:sym typeface="Calibri"/>
              </a:rPr>
              <a:t>Bilan GES de la recherche</a:t>
            </a:r>
            <a:endParaRPr sz="8800">
              <a:solidFill>
                <a:schemeClr val="dk1"/>
              </a:solidFill>
              <a:latin typeface="Calibri"/>
              <a:ea typeface="Calibri"/>
              <a:cs typeface="Calibri"/>
              <a:sym typeface="Calibri"/>
            </a:endParaRPr>
          </a:p>
        </p:txBody>
      </p:sp>
      <p:sp>
        <p:nvSpPr>
          <p:cNvPr id="1036" name="Google Shape;1036;p95"/>
          <p:cNvSpPr txBox="1"/>
          <p:nvPr/>
        </p:nvSpPr>
        <p:spPr>
          <a:xfrm rot="900000">
            <a:off x="1312752" y="1846907"/>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96"/>
          <p:cNvSpPr txBox="1"/>
          <p:nvPr/>
        </p:nvSpPr>
        <p:spPr>
          <a:xfrm>
            <a:off x="3256196" y="215900"/>
            <a:ext cx="6289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Bilan du labo ISTERRE (Grenoble)</a:t>
            </a:r>
            <a:endParaRPr sz="2400" b="1" i="0">
              <a:solidFill>
                <a:srgbClr val="000000"/>
              </a:solidFill>
              <a:latin typeface="Arial"/>
              <a:ea typeface="Arial"/>
              <a:cs typeface="Arial"/>
              <a:sym typeface="Arial"/>
            </a:endParaRPr>
          </a:p>
        </p:txBody>
      </p:sp>
      <p:sp>
        <p:nvSpPr>
          <p:cNvPr id="1042" name="Google Shape;1042;p96"/>
          <p:cNvSpPr txBox="1"/>
          <p:nvPr/>
        </p:nvSpPr>
        <p:spPr>
          <a:xfrm>
            <a:off x="790061" y="831182"/>
            <a:ext cx="10712700" cy="122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Laboratoire d’études physique et chimique de la Terre : expériences, calcul intensif, synchrotron,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Ont compté tout sauf : bâtiments, achat de matériel et d’équipement (hors informatique)</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a:t>
            </a:r>
            <a:r>
              <a:rPr lang="fr-FR" sz="1800" b="1">
                <a:solidFill>
                  <a:srgbClr val="00B050"/>
                </a:solidFill>
                <a:latin typeface="Calibri"/>
                <a:ea typeface="Calibri"/>
                <a:cs typeface="Calibri"/>
                <a:sym typeface="Calibri"/>
              </a:rPr>
              <a:t>4.2 tonnes CO</a:t>
            </a:r>
            <a:r>
              <a:rPr lang="fr-FR" sz="1800" b="1" baseline="-25000">
                <a:solidFill>
                  <a:srgbClr val="00B050"/>
                </a:solidFill>
                <a:latin typeface="Calibri"/>
                <a:ea typeface="Calibri"/>
                <a:cs typeface="Calibri"/>
                <a:sym typeface="Calibri"/>
              </a:rPr>
              <a:t>2</a:t>
            </a:r>
            <a:r>
              <a:rPr lang="fr-FR" sz="1800" b="1">
                <a:solidFill>
                  <a:srgbClr val="00B050"/>
                </a:solidFill>
                <a:latin typeface="Calibri"/>
                <a:ea typeface="Calibri"/>
                <a:cs typeface="Calibri"/>
                <a:sym typeface="Calibri"/>
              </a:rPr>
              <a:t>/ agent</a:t>
            </a:r>
            <a:endParaRPr sz="1800" b="1">
              <a:solidFill>
                <a:srgbClr val="00B050"/>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a:t>
            </a:r>
            <a:r>
              <a:rPr lang="fr-FR" sz="1800" b="1">
                <a:solidFill>
                  <a:srgbClr val="00B050"/>
                </a:solidFill>
                <a:latin typeface="Calibri"/>
                <a:ea typeface="Calibri"/>
                <a:cs typeface="Calibri"/>
                <a:sym typeface="Calibri"/>
              </a:rPr>
              <a:t>Aviation (2.4 tonnes CO</a:t>
            </a:r>
            <a:r>
              <a:rPr lang="fr-FR" sz="1800" b="1" baseline="-25000">
                <a:solidFill>
                  <a:srgbClr val="00B050"/>
                </a:solidFill>
                <a:latin typeface="Calibri"/>
                <a:ea typeface="Calibri"/>
                <a:cs typeface="Calibri"/>
                <a:sym typeface="Calibri"/>
              </a:rPr>
              <a:t>2</a:t>
            </a:r>
            <a:r>
              <a:rPr lang="fr-FR" sz="1800" b="1">
                <a:solidFill>
                  <a:srgbClr val="00B050"/>
                </a:solidFill>
                <a:latin typeface="Calibri"/>
                <a:ea typeface="Calibri"/>
                <a:cs typeface="Calibri"/>
                <a:sym typeface="Calibri"/>
              </a:rPr>
              <a:t>/agent)</a:t>
            </a:r>
            <a:r>
              <a:rPr lang="fr-FR" sz="1800">
                <a:solidFill>
                  <a:schemeClr val="dk1"/>
                </a:solidFill>
                <a:latin typeface="Calibri"/>
                <a:ea typeface="Calibri"/>
                <a:cs typeface="Calibri"/>
                <a:sym typeface="Calibri"/>
              </a:rPr>
              <a:t>: 90% des émissions des déplacements pro; 57% des émissions totales</a:t>
            </a:r>
            <a:endParaRPr sz="1800">
              <a:solidFill>
                <a:schemeClr val="dk1"/>
              </a:solidFill>
              <a:latin typeface="Calibri"/>
              <a:ea typeface="Calibri"/>
              <a:cs typeface="Calibri"/>
              <a:sym typeface="Calibri"/>
            </a:endParaRPr>
          </a:p>
        </p:txBody>
      </p:sp>
      <p:pic>
        <p:nvPicPr>
          <p:cNvPr id="1043" name="Google Shape;1043;p96"/>
          <p:cNvPicPr preferRelativeResize="0"/>
          <p:nvPr/>
        </p:nvPicPr>
        <p:blipFill rotWithShape="1">
          <a:blip r:embed="rId3">
            <a:alphaModFix/>
          </a:blip>
          <a:srcRect/>
          <a:stretch/>
        </p:blipFill>
        <p:spPr>
          <a:xfrm>
            <a:off x="2344437" y="2214465"/>
            <a:ext cx="7581440" cy="46435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97"/>
          <p:cNvPicPr preferRelativeResize="0"/>
          <p:nvPr/>
        </p:nvPicPr>
        <p:blipFill rotWithShape="1">
          <a:blip r:embed="rId3">
            <a:alphaModFix/>
          </a:blip>
          <a:srcRect/>
          <a:stretch/>
        </p:blipFill>
        <p:spPr>
          <a:xfrm rot="3902962">
            <a:off x="214495" y="2404225"/>
            <a:ext cx="3079538" cy="2978675"/>
          </a:xfrm>
          <a:prstGeom prst="rect">
            <a:avLst/>
          </a:prstGeom>
          <a:noFill/>
          <a:ln>
            <a:noFill/>
          </a:ln>
        </p:spPr>
      </p:pic>
      <p:sp>
        <p:nvSpPr>
          <p:cNvPr id="1049" name="Google Shape;1049;p97"/>
          <p:cNvSpPr txBox="1"/>
          <p:nvPr/>
        </p:nvSpPr>
        <p:spPr>
          <a:xfrm>
            <a:off x="4348326" y="201425"/>
            <a:ext cx="5667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Bilan du labo LOCEAN (Paris)</a:t>
            </a:r>
            <a:endParaRPr sz="2400" b="1" i="0">
              <a:solidFill>
                <a:srgbClr val="000000"/>
              </a:solidFill>
              <a:latin typeface="Arial"/>
              <a:ea typeface="Arial"/>
              <a:cs typeface="Arial"/>
              <a:sym typeface="Arial"/>
            </a:endParaRPr>
          </a:p>
        </p:txBody>
      </p:sp>
      <p:sp>
        <p:nvSpPr>
          <p:cNvPr id="1050" name="Google Shape;1050;p97"/>
          <p:cNvSpPr txBox="1"/>
          <p:nvPr/>
        </p:nvSpPr>
        <p:spPr>
          <a:xfrm>
            <a:off x="803314" y="686622"/>
            <a:ext cx="10924800" cy="1486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Laboratoire d’études de l’océan: campagne en mer, modélisation climatiques, voyages dans les pays du Sud.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Ont compté tout sauf : trajets domicile-travail, matériel de laboratoire, internet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9 tonnes CO2/ agent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a:t>
            </a:r>
            <a:r>
              <a:rPr lang="fr-FR" sz="1800" b="1">
                <a:solidFill>
                  <a:srgbClr val="00B050"/>
                </a:solidFill>
                <a:latin typeface="Calibri"/>
                <a:ea typeface="Calibri"/>
                <a:cs typeface="Calibri"/>
                <a:sym typeface="Calibri"/>
              </a:rPr>
              <a:t>Aviation : 4.2 tonnes CO</a:t>
            </a:r>
            <a:r>
              <a:rPr lang="fr-FR" sz="1800" b="1" baseline="-25000">
                <a:solidFill>
                  <a:srgbClr val="00B050"/>
                </a:solidFill>
                <a:latin typeface="Calibri"/>
                <a:ea typeface="Calibri"/>
                <a:cs typeface="Calibri"/>
                <a:sym typeface="Calibri"/>
              </a:rPr>
              <a:t>2</a:t>
            </a:r>
            <a:r>
              <a:rPr lang="fr-FR" sz="1800" b="1">
                <a:solidFill>
                  <a:srgbClr val="00B050"/>
                </a:solidFill>
                <a:latin typeface="Calibri"/>
                <a:ea typeface="Calibri"/>
                <a:cs typeface="Calibri"/>
                <a:sym typeface="Calibri"/>
              </a:rPr>
              <a:t> / personne</a:t>
            </a:r>
            <a:endParaRPr sz="1800" b="1">
              <a:solidFill>
                <a:srgbClr val="00B050"/>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►Objectif :  -50% en 2030 !!</a:t>
            </a:r>
            <a:endParaRPr sz="1800">
              <a:solidFill>
                <a:schemeClr val="dk1"/>
              </a:solidFill>
              <a:latin typeface="Calibri"/>
              <a:ea typeface="Calibri"/>
              <a:cs typeface="Calibri"/>
              <a:sym typeface="Calibri"/>
            </a:endParaRPr>
          </a:p>
        </p:txBody>
      </p:sp>
      <p:pic>
        <p:nvPicPr>
          <p:cNvPr id="1051" name="Google Shape;1051;p97"/>
          <p:cNvPicPr preferRelativeResize="0"/>
          <p:nvPr/>
        </p:nvPicPr>
        <p:blipFill rotWithShape="1">
          <a:blip r:embed="rId4">
            <a:alphaModFix/>
          </a:blip>
          <a:srcRect/>
          <a:stretch/>
        </p:blipFill>
        <p:spPr>
          <a:xfrm>
            <a:off x="2478922" y="5294000"/>
            <a:ext cx="1970970" cy="1557175"/>
          </a:xfrm>
          <a:prstGeom prst="rect">
            <a:avLst/>
          </a:prstGeom>
          <a:noFill/>
          <a:ln>
            <a:noFill/>
          </a:ln>
        </p:spPr>
      </p:pic>
      <p:pic>
        <p:nvPicPr>
          <p:cNvPr id="1052" name="Google Shape;1052;p97"/>
          <p:cNvPicPr preferRelativeResize="0"/>
          <p:nvPr/>
        </p:nvPicPr>
        <p:blipFill rotWithShape="1">
          <a:blip r:embed="rId5">
            <a:alphaModFix/>
          </a:blip>
          <a:srcRect/>
          <a:stretch/>
        </p:blipFill>
        <p:spPr>
          <a:xfrm>
            <a:off x="4910000" y="3044025"/>
            <a:ext cx="3107040" cy="3062475"/>
          </a:xfrm>
          <a:prstGeom prst="rect">
            <a:avLst/>
          </a:prstGeom>
          <a:noFill/>
          <a:ln>
            <a:noFill/>
          </a:ln>
        </p:spPr>
      </p:pic>
      <p:sp>
        <p:nvSpPr>
          <p:cNvPr id="1053" name="Google Shape;1053;p97"/>
          <p:cNvSpPr txBox="1"/>
          <p:nvPr/>
        </p:nvSpPr>
        <p:spPr>
          <a:xfrm>
            <a:off x="5004175" y="2317713"/>
            <a:ext cx="2918700" cy="626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r>
              <a:rPr lang="fr-FR" sz="1800" b="1">
                <a:solidFill>
                  <a:schemeClr val="dk1"/>
                </a:solidFill>
                <a:latin typeface="Calibri"/>
                <a:ea typeface="Calibri"/>
                <a:cs typeface="Calibri"/>
                <a:sym typeface="Calibri"/>
              </a:rPr>
              <a:t>Détails de la rubrique “fonctionnement”</a:t>
            </a:r>
            <a:endParaRPr sz="1800" b="1">
              <a:solidFill>
                <a:schemeClr val="dk1"/>
              </a:solidFill>
              <a:latin typeface="Calibri"/>
              <a:ea typeface="Calibri"/>
              <a:cs typeface="Calibri"/>
              <a:sym typeface="Calibri"/>
            </a:endParaRPr>
          </a:p>
        </p:txBody>
      </p:sp>
      <p:grpSp>
        <p:nvGrpSpPr>
          <p:cNvPr id="1054" name="Google Shape;1054;p97"/>
          <p:cNvGrpSpPr/>
          <p:nvPr/>
        </p:nvGrpSpPr>
        <p:grpSpPr>
          <a:xfrm>
            <a:off x="8169440" y="3659725"/>
            <a:ext cx="3171825" cy="2028825"/>
            <a:chOff x="8169440" y="3659725"/>
            <a:chExt cx="3171825" cy="2028825"/>
          </a:xfrm>
        </p:grpSpPr>
        <p:pic>
          <p:nvPicPr>
            <p:cNvPr id="1055" name="Google Shape;1055;p97"/>
            <p:cNvPicPr preferRelativeResize="0"/>
            <p:nvPr/>
          </p:nvPicPr>
          <p:blipFill rotWithShape="1">
            <a:blip r:embed="rId6">
              <a:alphaModFix/>
            </a:blip>
            <a:srcRect/>
            <a:stretch/>
          </p:blipFill>
          <p:spPr>
            <a:xfrm>
              <a:off x="8169440" y="3659725"/>
              <a:ext cx="3171825" cy="2028825"/>
            </a:xfrm>
            <a:prstGeom prst="rect">
              <a:avLst/>
            </a:prstGeom>
            <a:noFill/>
            <a:ln>
              <a:noFill/>
            </a:ln>
          </p:spPr>
        </p:pic>
        <p:sp>
          <p:nvSpPr>
            <p:cNvPr id="1056" name="Google Shape;1056;p97"/>
            <p:cNvSpPr txBox="1"/>
            <p:nvPr/>
          </p:nvSpPr>
          <p:spPr>
            <a:xfrm>
              <a:off x="8753243" y="4459213"/>
              <a:ext cx="2554500" cy="358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fr-FR" sz="1800" b="1">
                  <a:solidFill>
                    <a:schemeClr val="dk1"/>
                  </a:solidFill>
                  <a:latin typeface="Calibri"/>
                  <a:ea typeface="Calibri"/>
                  <a:cs typeface="Calibri"/>
                  <a:sym typeface="Calibri"/>
                </a:rPr>
                <a:t>(achat matériel info)</a:t>
              </a:r>
              <a:endParaRPr sz="1800" b="1">
                <a:solidFill>
                  <a:schemeClr val="dk1"/>
                </a:solidFill>
                <a:latin typeface="Calibri"/>
                <a:ea typeface="Calibri"/>
                <a:cs typeface="Calibri"/>
                <a:sym typeface="Calibri"/>
              </a:endParaRPr>
            </a:p>
          </p:txBody>
        </p:sp>
      </p:grpSp>
      <p:cxnSp>
        <p:nvCxnSpPr>
          <p:cNvPr id="1057" name="Google Shape;1057;p97"/>
          <p:cNvCxnSpPr>
            <a:endCxn id="1052" idx="0"/>
          </p:cNvCxnSpPr>
          <p:nvPr/>
        </p:nvCxnSpPr>
        <p:spPr>
          <a:xfrm rot="10800000" flipH="1">
            <a:off x="3054920" y="3044025"/>
            <a:ext cx="3408600" cy="331500"/>
          </a:xfrm>
          <a:prstGeom prst="straightConnector1">
            <a:avLst/>
          </a:prstGeom>
          <a:noFill/>
          <a:ln w="28575" cap="flat" cmpd="sng">
            <a:solidFill>
              <a:schemeClr val="dk1"/>
            </a:solidFill>
            <a:prstDash val="dash"/>
            <a:miter lim="800000"/>
            <a:headEnd type="none" w="sm" len="sm"/>
            <a:tailEnd type="none" w="sm" len="sm"/>
          </a:ln>
        </p:spPr>
      </p:cxnSp>
      <p:cxnSp>
        <p:nvCxnSpPr>
          <p:cNvPr id="1058" name="Google Shape;1058;p97"/>
          <p:cNvCxnSpPr/>
          <p:nvPr/>
        </p:nvCxnSpPr>
        <p:spPr>
          <a:xfrm>
            <a:off x="2938641" y="4674137"/>
            <a:ext cx="2899800" cy="1243800"/>
          </a:xfrm>
          <a:prstGeom prst="straightConnector1">
            <a:avLst/>
          </a:prstGeom>
          <a:noFill/>
          <a:ln w="28575" cap="flat" cmpd="sng">
            <a:solidFill>
              <a:schemeClr val="dk1"/>
            </a:solidFill>
            <a:prstDash val="dash"/>
            <a:miter lim="800000"/>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98"/>
          <p:cNvSpPr txBox="1"/>
          <p:nvPr/>
        </p:nvSpPr>
        <p:spPr>
          <a:xfrm>
            <a:off x="2725021" y="130174"/>
            <a:ext cx="800159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L’impact carbone de l’excellence : le cas de l’EPFL</a:t>
            </a:r>
            <a:endParaRPr sz="2400" b="1" i="0">
              <a:solidFill>
                <a:srgbClr val="000000"/>
              </a:solidFill>
              <a:latin typeface="Arial"/>
              <a:ea typeface="Arial"/>
              <a:cs typeface="Arial"/>
              <a:sym typeface="Arial"/>
            </a:endParaRPr>
          </a:p>
        </p:txBody>
      </p:sp>
      <p:sp>
        <p:nvSpPr>
          <p:cNvPr id="1064" name="Google Shape;1064;p98"/>
          <p:cNvSpPr txBox="1"/>
          <p:nvPr/>
        </p:nvSpPr>
        <p:spPr>
          <a:xfrm>
            <a:off x="545622" y="656207"/>
            <a:ext cx="11530500" cy="1477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latin typeface="Calibri"/>
                <a:ea typeface="Calibri"/>
                <a:cs typeface="Calibri"/>
                <a:sym typeface="Calibri"/>
              </a:rPr>
              <a:t>► 20 tCO</a:t>
            </a:r>
            <a:r>
              <a:rPr lang="fr-FR" sz="1600" baseline="-25000">
                <a:solidFill>
                  <a:schemeClr val="dk1"/>
                </a:solidFill>
                <a:latin typeface="Calibri"/>
                <a:ea typeface="Calibri"/>
                <a:cs typeface="Calibri"/>
                <a:sym typeface="Calibri"/>
              </a:rPr>
              <a:t>2</a:t>
            </a:r>
            <a:r>
              <a:rPr lang="fr-FR" sz="1600">
                <a:solidFill>
                  <a:schemeClr val="dk1"/>
                </a:solidFill>
                <a:latin typeface="Calibri"/>
                <a:ea typeface="Calibri"/>
                <a:cs typeface="Calibri"/>
                <a:sym typeface="Calibri"/>
              </a:rPr>
              <a:t> / an pour les chercheur.es de l’EPFL</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a:latin typeface="Calibri"/>
                <a:ea typeface="Calibri"/>
                <a:cs typeface="Calibri"/>
                <a:sym typeface="Calibri"/>
              </a:rPr>
              <a:t>► Sans forçage radiatif, les trajets aériens des chercheur.es contribuent pour 27% des émissions de l’EPFL, équivalent au trajets domicile-travail ou à l’électricité/chauffage du site. Si on inclut un forçage radiatif de 2, on monte à 42%.</a:t>
            </a:r>
            <a:endParaRPr sz="1600">
              <a:latin typeface="Calibri"/>
              <a:ea typeface="Calibri"/>
              <a:cs typeface="Calibri"/>
              <a:sym typeface="Calibri"/>
            </a:endParaRPr>
          </a:p>
          <a:p>
            <a:pPr marL="0" marR="0" lvl="0" indent="0" algn="l" rtl="0">
              <a:spcBef>
                <a:spcPts val="0"/>
              </a:spcBef>
              <a:spcAft>
                <a:spcPts val="0"/>
              </a:spcAft>
              <a:buNone/>
            </a:pPr>
            <a:r>
              <a:rPr lang="fr-FR" sz="1600">
                <a:latin typeface="Calibri"/>
                <a:ea typeface="Calibri"/>
                <a:cs typeface="Calibri"/>
                <a:sym typeface="Calibri"/>
              </a:rPr>
              <a:t>► 10% des chercheur.es responsables de 58% des émissions liées au voyage aérien… plus que les inégalités mondiales!</a:t>
            </a:r>
            <a:endParaRPr sz="1600">
              <a:latin typeface="Calibri"/>
              <a:ea typeface="Calibri"/>
              <a:cs typeface="Calibri"/>
              <a:sym typeface="Calibri"/>
            </a:endParaRPr>
          </a:p>
          <a:p>
            <a:pPr marL="0" marR="0" lvl="0" indent="0" algn="l" rtl="0">
              <a:spcBef>
                <a:spcPts val="0"/>
              </a:spcBef>
              <a:spcAft>
                <a:spcPts val="0"/>
              </a:spcAft>
              <a:buNone/>
            </a:pPr>
            <a:r>
              <a:rPr lang="fr-FR" sz="1600">
                <a:latin typeface="Calibri"/>
                <a:ea typeface="Calibri"/>
                <a:cs typeface="Calibri"/>
                <a:sym typeface="Calibri"/>
              </a:rPr>
              <a:t>►Plus on monte en grade, plus on voyage…</a:t>
            </a:r>
            <a:endParaRPr sz="1600">
              <a:latin typeface="Calibri"/>
              <a:ea typeface="Calibri"/>
              <a:cs typeface="Calibri"/>
              <a:sym typeface="Calibri"/>
            </a:endParaRPr>
          </a:p>
        </p:txBody>
      </p:sp>
      <p:pic>
        <p:nvPicPr>
          <p:cNvPr id="1065" name="Google Shape;1065;p98"/>
          <p:cNvPicPr preferRelativeResize="0"/>
          <p:nvPr/>
        </p:nvPicPr>
        <p:blipFill rotWithShape="1">
          <a:blip r:embed="rId3">
            <a:alphaModFix/>
          </a:blip>
          <a:srcRect/>
          <a:stretch/>
        </p:blipFill>
        <p:spPr>
          <a:xfrm>
            <a:off x="225888" y="3194720"/>
            <a:ext cx="8148120" cy="3008526"/>
          </a:xfrm>
          <a:prstGeom prst="rect">
            <a:avLst/>
          </a:prstGeom>
          <a:noFill/>
          <a:ln>
            <a:noFill/>
          </a:ln>
        </p:spPr>
      </p:pic>
      <p:pic>
        <p:nvPicPr>
          <p:cNvPr id="1066" name="Google Shape;1066;p98"/>
          <p:cNvPicPr preferRelativeResize="0"/>
          <p:nvPr/>
        </p:nvPicPr>
        <p:blipFill rotWithShape="1">
          <a:blip r:embed="rId4">
            <a:alphaModFix/>
          </a:blip>
          <a:srcRect/>
          <a:stretch/>
        </p:blipFill>
        <p:spPr>
          <a:xfrm>
            <a:off x="8770077" y="3481348"/>
            <a:ext cx="3055542" cy="1718743"/>
          </a:xfrm>
          <a:prstGeom prst="rect">
            <a:avLst/>
          </a:prstGeom>
          <a:noFill/>
          <a:ln>
            <a:noFill/>
          </a:ln>
        </p:spPr>
      </p:pic>
      <p:sp>
        <p:nvSpPr>
          <p:cNvPr id="1067" name="Google Shape;1067;p98"/>
          <p:cNvSpPr txBox="1"/>
          <p:nvPr/>
        </p:nvSpPr>
        <p:spPr>
          <a:xfrm>
            <a:off x="9487209" y="5339890"/>
            <a:ext cx="1621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EPFL, Lausanne</a:t>
            </a:r>
            <a:endParaRPr sz="1800" i="1">
              <a:solidFill>
                <a:schemeClr val="dk1"/>
              </a:solidFill>
              <a:latin typeface="Calibri"/>
              <a:ea typeface="Calibri"/>
              <a:cs typeface="Calibri"/>
              <a:sym typeface="Calibri"/>
            </a:endParaRPr>
          </a:p>
        </p:txBody>
      </p:sp>
      <p:sp>
        <p:nvSpPr>
          <p:cNvPr id="1068" name="Google Shape;1068;p98"/>
          <p:cNvSpPr txBox="1"/>
          <p:nvPr/>
        </p:nvSpPr>
        <p:spPr>
          <a:xfrm>
            <a:off x="1046350" y="2197775"/>
            <a:ext cx="7041300" cy="7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i="1">
                <a:latin typeface="Calibri"/>
                <a:ea typeface="Calibri"/>
                <a:cs typeface="Calibri"/>
                <a:sym typeface="Calibri"/>
              </a:rPr>
              <a:t>“Carbon footprint of academic air travel : a case study in Switzerland”, J. Ciers et al, Sustainability 2019, 11, 80</a:t>
            </a:r>
            <a:endParaRPr i="1">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99"/>
          <p:cNvSpPr txBox="1"/>
          <p:nvPr/>
        </p:nvSpPr>
        <p:spPr>
          <a:xfrm>
            <a:off x="177319" y="5702219"/>
            <a:ext cx="740043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a:solidFill>
                  <a:schemeClr val="dk1"/>
                </a:solidFill>
                <a:latin typeface="Calibri"/>
                <a:ea typeface="Calibri"/>
                <a:cs typeface="Calibri"/>
                <a:sym typeface="Calibri"/>
              </a:rPr>
              <a:t> S. Wynes et S. Donner, Addressing Greenhouse Gas Emissions from  Business-Related Air Travel at Public Institutions: A Case Study of the University of British Columbia, 2018</a:t>
            </a:r>
            <a:endParaRPr sz="1600">
              <a:solidFill>
                <a:schemeClr val="dk1"/>
              </a:solidFill>
              <a:latin typeface="Calibri"/>
              <a:ea typeface="Calibri"/>
              <a:cs typeface="Calibri"/>
              <a:sym typeface="Calibri"/>
            </a:endParaRPr>
          </a:p>
        </p:txBody>
      </p:sp>
      <p:sp>
        <p:nvSpPr>
          <p:cNvPr id="1074" name="Google Shape;1074;p99"/>
          <p:cNvSpPr txBox="1"/>
          <p:nvPr/>
        </p:nvSpPr>
        <p:spPr>
          <a:xfrm>
            <a:off x="1852969" y="172825"/>
            <a:ext cx="8198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a:solidFill>
                  <a:schemeClr val="dk1"/>
                </a:solidFill>
              </a:rPr>
              <a:t>Exemple de University of British Colombia (Canada) </a:t>
            </a:r>
            <a:endParaRPr sz="2400">
              <a:solidFill>
                <a:schemeClr val="dk1"/>
              </a:solidFill>
            </a:endParaRPr>
          </a:p>
        </p:txBody>
      </p:sp>
      <p:sp>
        <p:nvSpPr>
          <p:cNvPr id="1075" name="Google Shape;1075;p99"/>
          <p:cNvSpPr txBox="1"/>
          <p:nvPr/>
        </p:nvSpPr>
        <p:spPr>
          <a:xfrm>
            <a:off x="1425475" y="803500"/>
            <a:ext cx="9053400" cy="980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environ 30% des émissions de tout le campus (étudiants compris) dues au transport aérien du personnel</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2.6 t 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par employé pour le transport aérien</a:t>
            </a:r>
            <a:endParaRPr sz="1800">
              <a:solidFill>
                <a:schemeClr val="dk1"/>
              </a:solidFill>
              <a:latin typeface="Calibri"/>
              <a:ea typeface="Calibri"/>
              <a:cs typeface="Calibri"/>
              <a:sym typeface="Calibri"/>
            </a:endParaRPr>
          </a:p>
        </p:txBody>
      </p:sp>
      <p:pic>
        <p:nvPicPr>
          <p:cNvPr id="1076" name="Google Shape;1076;p99"/>
          <p:cNvPicPr preferRelativeResize="0"/>
          <p:nvPr/>
        </p:nvPicPr>
        <p:blipFill rotWithShape="1">
          <a:blip r:embed="rId3">
            <a:alphaModFix/>
          </a:blip>
          <a:srcRect/>
          <a:stretch/>
        </p:blipFill>
        <p:spPr>
          <a:xfrm>
            <a:off x="69172" y="2023121"/>
            <a:ext cx="3805854" cy="3105678"/>
          </a:xfrm>
          <a:prstGeom prst="rect">
            <a:avLst/>
          </a:prstGeom>
          <a:noFill/>
          <a:ln>
            <a:noFill/>
          </a:ln>
        </p:spPr>
      </p:pic>
      <p:pic>
        <p:nvPicPr>
          <p:cNvPr id="1077" name="Google Shape;1077;p99"/>
          <p:cNvPicPr preferRelativeResize="0"/>
          <p:nvPr/>
        </p:nvPicPr>
        <p:blipFill rotWithShape="1">
          <a:blip r:embed="rId4">
            <a:alphaModFix/>
          </a:blip>
          <a:srcRect/>
          <a:stretch/>
        </p:blipFill>
        <p:spPr>
          <a:xfrm>
            <a:off x="4091588" y="1871493"/>
            <a:ext cx="3413156" cy="3544016"/>
          </a:xfrm>
          <a:prstGeom prst="rect">
            <a:avLst/>
          </a:prstGeom>
          <a:noFill/>
          <a:ln>
            <a:noFill/>
          </a:ln>
        </p:spPr>
      </p:pic>
      <p:sp>
        <p:nvSpPr>
          <p:cNvPr id="1078" name="Google Shape;1078;p99"/>
          <p:cNvSpPr/>
          <p:nvPr/>
        </p:nvSpPr>
        <p:spPr>
          <a:xfrm>
            <a:off x="4466855" y="2467017"/>
            <a:ext cx="268122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8%-11% des agents sont responsables de 50% des émissions</a:t>
            </a:r>
            <a:endParaRPr sz="1800">
              <a:solidFill>
                <a:schemeClr val="dk1"/>
              </a:solidFill>
              <a:latin typeface="Calibri"/>
              <a:ea typeface="Calibri"/>
              <a:cs typeface="Calibri"/>
              <a:sym typeface="Calibri"/>
            </a:endParaRPr>
          </a:p>
        </p:txBody>
      </p:sp>
      <p:pic>
        <p:nvPicPr>
          <p:cNvPr id="1079" name="Google Shape;1079;p99"/>
          <p:cNvPicPr preferRelativeResize="0"/>
          <p:nvPr/>
        </p:nvPicPr>
        <p:blipFill rotWithShape="1">
          <a:blip r:embed="rId5">
            <a:alphaModFix/>
          </a:blip>
          <a:srcRect/>
          <a:stretch/>
        </p:blipFill>
        <p:spPr>
          <a:xfrm>
            <a:off x="7930835" y="1937451"/>
            <a:ext cx="4172928" cy="3191347"/>
          </a:xfrm>
          <a:prstGeom prst="rect">
            <a:avLst/>
          </a:prstGeom>
          <a:noFill/>
          <a:ln>
            <a:noFill/>
          </a:ln>
        </p:spPr>
      </p:pic>
      <p:sp>
        <p:nvSpPr>
          <p:cNvPr id="1080" name="Google Shape;1080;p99"/>
          <p:cNvSpPr/>
          <p:nvPr/>
        </p:nvSpPr>
        <p:spPr>
          <a:xfrm>
            <a:off x="9568773" y="2400046"/>
            <a:ext cx="231842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55% des voyages pour des conférences</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5"/>
          <p:cNvPicPr preferRelativeResize="0"/>
          <p:nvPr/>
        </p:nvPicPr>
        <p:blipFill rotWithShape="1">
          <a:blip r:embed="rId3">
            <a:alphaModFix/>
          </a:blip>
          <a:srcRect/>
          <a:stretch/>
        </p:blipFill>
        <p:spPr>
          <a:xfrm>
            <a:off x="326905" y="1016039"/>
            <a:ext cx="3962252" cy="3915807"/>
          </a:xfrm>
          <a:prstGeom prst="rect">
            <a:avLst/>
          </a:prstGeom>
          <a:noFill/>
          <a:ln>
            <a:noFill/>
          </a:ln>
        </p:spPr>
      </p:pic>
      <p:pic>
        <p:nvPicPr>
          <p:cNvPr id="277" name="Google Shape;277;p45"/>
          <p:cNvPicPr preferRelativeResize="0"/>
          <p:nvPr/>
        </p:nvPicPr>
        <p:blipFill rotWithShape="1">
          <a:blip r:embed="rId4">
            <a:alphaModFix/>
          </a:blip>
          <a:srcRect/>
          <a:stretch/>
        </p:blipFill>
        <p:spPr>
          <a:xfrm>
            <a:off x="4568804" y="1038704"/>
            <a:ext cx="4119484" cy="4071354"/>
          </a:xfrm>
          <a:prstGeom prst="rect">
            <a:avLst/>
          </a:prstGeom>
          <a:noFill/>
          <a:ln>
            <a:noFill/>
          </a:ln>
        </p:spPr>
      </p:pic>
      <p:sp>
        <p:nvSpPr>
          <p:cNvPr id="278" name="Google Shape;278;p45"/>
          <p:cNvSpPr/>
          <p:nvPr/>
        </p:nvSpPr>
        <p:spPr>
          <a:xfrm>
            <a:off x="3258122" y="4931846"/>
            <a:ext cx="2253793" cy="332285"/>
          </a:xfrm>
          <a:prstGeom prst="curvedUpArrow">
            <a:avLst>
              <a:gd name="adj1" fmla="val 128446"/>
              <a:gd name="adj2" fmla="val 256925"/>
              <a:gd name="adj3" fmla="val 33333"/>
            </a:avLst>
          </a:prstGeom>
          <a:solidFill>
            <a:srgbClr val="08516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600"/>
              <a:buFont typeface="Calibri"/>
              <a:buNone/>
            </a:pPr>
            <a:endParaRPr sz="1600">
              <a:solidFill>
                <a:schemeClr val="dk1"/>
              </a:solidFill>
              <a:latin typeface="Century Gothic"/>
              <a:ea typeface="Century Gothic"/>
              <a:cs typeface="Century Gothic"/>
              <a:sym typeface="Century Gothic"/>
            </a:endParaRPr>
          </a:p>
        </p:txBody>
      </p:sp>
      <p:sp>
        <p:nvSpPr>
          <p:cNvPr id="279" name="Google Shape;279;p45"/>
          <p:cNvSpPr txBox="1"/>
          <p:nvPr/>
        </p:nvSpPr>
        <p:spPr>
          <a:xfrm>
            <a:off x="326906" y="994240"/>
            <a:ext cx="3912210" cy="33855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600"/>
              <a:buFont typeface="Century Gothic"/>
              <a:buNone/>
            </a:pPr>
            <a:r>
              <a:rPr lang="fr-FR" sz="1600" b="1">
                <a:solidFill>
                  <a:schemeClr val="dk1"/>
                </a:solidFill>
                <a:latin typeface="Century Gothic"/>
                <a:ea typeface="Century Gothic"/>
                <a:cs typeface="Century Gothic"/>
                <a:sym typeface="Century Gothic"/>
              </a:rPr>
              <a:t>Occupation des sols il y a 20 000 ans</a:t>
            </a:r>
            <a:endParaRPr sz="1800">
              <a:solidFill>
                <a:schemeClr val="dk1"/>
              </a:solidFill>
              <a:latin typeface="Calibri"/>
              <a:ea typeface="Calibri"/>
              <a:cs typeface="Calibri"/>
              <a:sym typeface="Calibri"/>
            </a:endParaRPr>
          </a:p>
        </p:txBody>
      </p:sp>
      <p:sp>
        <p:nvSpPr>
          <p:cNvPr id="280" name="Google Shape;280;p45"/>
          <p:cNvSpPr txBox="1"/>
          <p:nvPr/>
        </p:nvSpPr>
        <p:spPr>
          <a:xfrm>
            <a:off x="4653365" y="994240"/>
            <a:ext cx="4104456" cy="33855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600"/>
              <a:buFont typeface="Century Gothic"/>
              <a:buNone/>
            </a:pPr>
            <a:r>
              <a:rPr lang="fr-FR" sz="1600" b="1">
                <a:solidFill>
                  <a:schemeClr val="dk1"/>
                </a:solidFill>
                <a:latin typeface="Century Gothic"/>
                <a:ea typeface="Century Gothic"/>
                <a:cs typeface="Century Gothic"/>
                <a:sym typeface="Century Gothic"/>
              </a:rPr>
              <a:t>Occupation des sols actuellement</a:t>
            </a:r>
            <a:endParaRPr sz="1600" b="1">
              <a:solidFill>
                <a:schemeClr val="dk1"/>
              </a:solidFill>
              <a:latin typeface="Century Gothic"/>
              <a:ea typeface="Century Gothic"/>
              <a:cs typeface="Century Gothic"/>
              <a:sym typeface="Century Gothic"/>
            </a:endParaRPr>
          </a:p>
        </p:txBody>
      </p:sp>
      <p:sp>
        <p:nvSpPr>
          <p:cNvPr id="281" name="Google Shape;281;p45"/>
          <p:cNvSpPr/>
          <p:nvPr/>
        </p:nvSpPr>
        <p:spPr>
          <a:xfrm>
            <a:off x="7882238" y="5006468"/>
            <a:ext cx="2253793" cy="332285"/>
          </a:xfrm>
          <a:prstGeom prst="curvedUpArrow">
            <a:avLst>
              <a:gd name="adj1" fmla="val 128446"/>
              <a:gd name="adj2" fmla="val 256925"/>
              <a:gd name="adj3" fmla="val 33333"/>
            </a:avLst>
          </a:prstGeom>
          <a:solidFill>
            <a:srgbClr val="08516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600"/>
              <a:buFont typeface="Calibri"/>
              <a:buNone/>
            </a:pPr>
            <a:endParaRPr sz="1600">
              <a:solidFill>
                <a:schemeClr val="dk1"/>
              </a:solidFill>
              <a:latin typeface="Century Gothic"/>
              <a:ea typeface="Century Gothic"/>
              <a:cs typeface="Century Gothic"/>
              <a:sym typeface="Century Gothic"/>
            </a:endParaRPr>
          </a:p>
        </p:txBody>
      </p:sp>
      <p:sp>
        <p:nvSpPr>
          <p:cNvPr id="282" name="Google Shape;282;p45"/>
          <p:cNvSpPr txBox="1"/>
          <p:nvPr/>
        </p:nvSpPr>
        <p:spPr>
          <a:xfrm>
            <a:off x="9912424" y="2276872"/>
            <a:ext cx="1152128"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85160"/>
              </a:buClr>
              <a:buSzPts val="7200"/>
              <a:buFont typeface="Century Gothic"/>
              <a:buNone/>
            </a:pPr>
            <a:r>
              <a:rPr lang="fr-FR" sz="7200" b="1" cap="none">
                <a:solidFill>
                  <a:srgbClr val="085160"/>
                </a:solidFill>
                <a:latin typeface="Century Gothic"/>
                <a:ea typeface="Century Gothic"/>
                <a:cs typeface="Century Gothic"/>
                <a:sym typeface="Century Gothic"/>
              </a:rPr>
              <a:t>?</a:t>
            </a:r>
            <a:endParaRPr sz="1800">
              <a:solidFill>
                <a:schemeClr val="dk1"/>
              </a:solidFill>
              <a:latin typeface="Calibri"/>
              <a:ea typeface="Calibri"/>
              <a:cs typeface="Calibri"/>
              <a:sym typeface="Calibri"/>
            </a:endParaRPr>
          </a:p>
        </p:txBody>
      </p:sp>
      <p:sp>
        <p:nvSpPr>
          <p:cNvPr id="283" name="Google Shape;283;p45"/>
          <p:cNvSpPr txBox="1"/>
          <p:nvPr/>
        </p:nvSpPr>
        <p:spPr>
          <a:xfrm>
            <a:off x="3134251" y="5322107"/>
            <a:ext cx="230981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85160"/>
              </a:buClr>
              <a:buSzPts val="1800"/>
              <a:buFont typeface="Century Gothic"/>
              <a:buNone/>
            </a:pPr>
            <a:r>
              <a:rPr lang="fr-FR" sz="1800" b="1">
                <a:solidFill>
                  <a:srgbClr val="085160"/>
                </a:solidFill>
                <a:latin typeface="Century Gothic"/>
                <a:ea typeface="Century Gothic"/>
                <a:cs typeface="Century Gothic"/>
                <a:sym typeface="Century Gothic"/>
              </a:rPr>
              <a:t>+5°C</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85160"/>
              </a:buClr>
              <a:buSzPts val="1800"/>
              <a:buFont typeface="Century Gothic"/>
              <a:buNone/>
            </a:pPr>
            <a:r>
              <a:rPr lang="fr-FR" sz="1800" b="1">
                <a:solidFill>
                  <a:srgbClr val="085160"/>
                </a:solidFill>
                <a:latin typeface="Century Gothic"/>
                <a:ea typeface="Century Gothic"/>
                <a:cs typeface="Century Gothic"/>
                <a:sym typeface="Century Gothic"/>
              </a:rPr>
              <a:t>En 20 000 ans</a:t>
            </a:r>
            <a:endParaRPr sz="1800" b="1">
              <a:solidFill>
                <a:srgbClr val="085160"/>
              </a:solidFill>
              <a:latin typeface="Century Gothic"/>
              <a:ea typeface="Century Gothic"/>
              <a:cs typeface="Century Gothic"/>
              <a:sym typeface="Century Gothic"/>
            </a:endParaRPr>
          </a:p>
        </p:txBody>
      </p:sp>
      <p:sp>
        <p:nvSpPr>
          <p:cNvPr id="284" name="Google Shape;284;p45"/>
          <p:cNvSpPr txBox="1"/>
          <p:nvPr/>
        </p:nvSpPr>
        <p:spPr>
          <a:xfrm>
            <a:off x="7765127" y="5297364"/>
            <a:ext cx="230981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85160"/>
              </a:buClr>
              <a:buSzPts val="1800"/>
              <a:buFont typeface="Century Gothic"/>
              <a:buNone/>
            </a:pPr>
            <a:r>
              <a:rPr lang="fr-FR" sz="1800" b="1">
                <a:solidFill>
                  <a:srgbClr val="085160"/>
                </a:solidFill>
                <a:latin typeface="Century Gothic"/>
                <a:ea typeface="Century Gothic"/>
                <a:cs typeface="Century Gothic"/>
                <a:sym typeface="Century Gothic"/>
              </a:rPr>
              <a:t>+5°C</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85160"/>
              </a:buClr>
              <a:buSzPts val="1800"/>
              <a:buFont typeface="Century Gothic"/>
              <a:buNone/>
            </a:pPr>
            <a:r>
              <a:rPr lang="fr-FR" sz="1800" b="1">
                <a:solidFill>
                  <a:srgbClr val="085160"/>
                </a:solidFill>
                <a:latin typeface="Century Gothic"/>
                <a:ea typeface="Century Gothic"/>
                <a:cs typeface="Century Gothic"/>
                <a:sym typeface="Century Gothic"/>
              </a:rPr>
              <a:t>En 100 ans </a:t>
            </a:r>
            <a:endParaRPr sz="1800" b="1">
              <a:solidFill>
                <a:srgbClr val="085160"/>
              </a:solidFill>
              <a:latin typeface="Century Gothic"/>
              <a:ea typeface="Century Gothic"/>
              <a:cs typeface="Century Gothic"/>
              <a:sym typeface="Century Gothic"/>
            </a:endParaRPr>
          </a:p>
        </p:txBody>
      </p:sp>
      <p:sp>
        <p:nvSpPr>
          <p:cNvPr id="285" name="Google Shape;285;p45"/>
          <p:cNvSpPr/>
          <p:nvPr/>
        </p:nvSpPr>
        <p:spPr>
          <a:xfrm>
            <a:off x="0" y="5943695"/>
            <a:ext cx="6024563" cy="30777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85160"/>
              </a:buClr>
              <a:buSzPts val="1400"/>
              <a:buFont typeface="Century Gothic"/>
              <a:buNone/>
            </a:pPr>
            <a:r>
              <a:rPr lang="fr-FR" sz="1400" i="1">
                <a:solidFill>
                  <a:srgbClr val="085160"/>
                </a:solidFill>
                <a:latin typeface="Century Gothic"/>
                <a:ea typeface="Century Gothic"/>
                <a:cs typeface="Century Gothic"/>
                <a:sym typeface="Century Gothic"/>
              </a:rPr>
              <a:t>Source : Quaternary Environments Networks</a:t>
            </a:r>
            <a:endParaRPr sz="1400" i="1">
              <a:solidFill>
                <a:srgbClr val="085160"/>
              </a:solidFill>
              <a:latin typeface="Century Gothic"/>
              <a:ea typeface="Century Gothic"/>
              <a:cs typeface="Century Gothic"/>
              <a:sym typeface="Century Gothic"/>
            </a:endParaRPr>
          </a:p>
        </p:txBody>
      </p:sp>
      <p:sp>
        <p:nvSpPr>
          <p:cNvPr id="286" name="Google Shape;286;p45"/>
          <p:cNvSpPr txBox="1">
            <a:spLocks noGrp="1"/>
          </p:cNvSpPr>
          <p:nvPr>
            <p:ph type="title"/>
          </p:nvPr>
        </p:nvSpPr>
        <p:spPr>
          <a:xfrm>
            <a:off x="68698" y="0"/>
            <a:ext cx="8028900" cy="98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fr-FR" sz="2800" b="1"/>
              <a:t>5°C, juste un pull en moins ? </a:t>
            </a:r>
            <a:endParaRPr sz="2800" b="1"/>
          </a:p>
        </p:txBody>
      </p:sp>
      <p:sp>
        <p:nvSpPr>
          <p:cNvPr id="287" name="Google Shape;287;p45"/>
          <p:cNvSpPr txBox="1"/>
          <p:nvPr/>
        </p:nvSpPr>
        <p:spPr>
          <a:xfrm>
            <a:off x="4540625" y="5836188"/>
            <a:ext cx="8758800" cy="10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400" b="1">
                <a:solidFill>
                  <a:srgbClr val="FFC000"/>
                </a:solidFill>
                <a:latin typeface="Calibri"/>
                <a:ea typeface="Calibri"/>
                <a:cs typeface="Calibri"/>
                <a:sym typeface="Calibri"/>
              </a:rPr>
              <a:t>Des changements 200 fois plus rapides!</a:t>
            </a:r>
            <a:endParaRPr sz="2400" b="1">
              <a:solidFill>
                <a:srgbClr val="FFC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00"/>
          <p:cNvSpPr txBox="1"/>
          <p:nvPr/>
        </p:nvSpPr>
        <p:spPr>
          <a:xfrm>
            <a:off x="2707105" y="107634"/>
            <a:ext cx="593235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i="0">
                <a:solidFill>
                  <a:srgbClr val="000000"/>
                </a:solidFill>
                <a:latin typeface="Arial"/>
                <a:ea typeface="Arial"/>
                <a:cs typeface="Arial"/>
                <a:sym typeface="Arial"/>
              </a:rPr>
              <a:t>Un exemple : l’impact d’une thèse</a:t>
            </a:r>
            <a:endParaRPr sz="2400" b="1" i="0">
              <a:solidFill>
                <a:srgbClr val="000000"/>
              </a:solidFill>
              <a:latin typeface="Arial"/>
              <a:ea typeface="Arial"/>
              <a:cs typeface="Arial"/>
              <a:sym typeface="Arial"/>
            </a:endParaRPr>
          </a:p>
        </p:txBody>
      </p:sp>
      <p:pic>
        <p:nvPicPr>
          <p:cNvPr id="1086" name="Google Shape;1086;p100"/>
          <p:cNvPicPr preferRelativeResize="0"/>
          <p:nvPr/>
        </p:nvPicPr>
        <p:blipFill rotWithShape="1">
          <a:blip r:embed="rId3">
            <a:alphaModFix/>
          </a:blip>
          <a:srcRect/>
          <a:stretch/>
        </p:blipFill>
        <p:spPr>
          <a:xfrm>
            <a:off x="1685950" y="1844814"/>
            <a:ext cx="7252793" cy="4051237"/>
          </a:xfrm>
          <a:prstGeom prst="rect">
            <a:avLst/>
          </a:prstGeom>
          <a:noFill/>
          <a:ln>
            <a:noFill/>
          </a:ln>
        </p:spPr>
      </p:pic>
      <p:sp>
        <p:nvSpPr>
          <p:cNvPr id="1087" name="Google Shape;1087;p100"/>
          <p:cNvSpPr txBox="1"/>
          <p:nvPr/>
        </p:nvSpPr>
        <p:spPr>
          <a:xfrm>
            <a:off x="661493" y="911308"/>
            <a:ext cx="115305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21.5 tCO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pour une thèse de 4 ans, dont la moitié du aux trajets aériens pour des conférences et des réunions. </a:t>
            </a:r>
            <a:endParaRPr>
              <a:solidFill>
                <a:schemeClr val="dk1"/>
              </a:solidFill>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20% des émissions dues au travail informatique (surprenant!)</a:t>
            </a:r>
            <a:endParaRPr>
              <a:solidFill>
                <a:schemeClr val="dk1"/>
              </a:solidFill>
            </a:endParaRPr>
          </a:p>
        </p:txBody>
      </p:sp>
      <p:sp>
        <p:nvSpPr>
          <p:cNvPr id="1088" name="Google Shape;1088;p100"/>
          <p:cNvSpPr txBox="1"/>
          <p:nvPr/>
        </p:nvSpPr>
        <p:spPr>
          <a:xfrm>
            <a:off x="3709850" y="6165950"/>
            <a:ext cx="81678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latin typeface="Calibri"/>
                <a:ea typeface="Calibri"/>
                <a:cs typeface="Calibri"/>
                <a:sym typeface="Calibri"/>
              </a:rPr>
              <a:t>Carbon footprint of science : more than flying, W. M. J. Achten et al., Ecological Indicators 34 (2013) 352– 355 </a:t>
            </a:r>
            <a:endParaRPr>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01"/>
          <p:cNvSpPr txBox="1"/>
          <p:nvPr/>
        </p:nvSpPr>
        <p:spPr>
          <a:xfrm>
            <a:off x="3484614" y="145591"/>
            <a:ext cx="5156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Il n’y a pas que le transpor</a:t>
            </a:r>
            <a:r>
              <a:rPr lang="fr-FR" sz="2400" b="1">
                <a:solidFill>
                  <a:schemeClr val="dk1"/>
                </a:solidFill>
                <a:latin typeface="Calibri"/>
                <a:ea typeface="Calibri"/>
                <a:cs typeface="Calibri"/>
                <a:sym typeface="Calibri"/>
              </a:rPr>
              <a:t>t aérien</a:t>
            </a:r>
            <a:endParaRPr sz="2400" b="1" i="0">
              <a:solidFill>
                <a:srgbClr val="000000"/>
              </a:solidFill>
              <a:latin typeface="Arial"/>
              <a:ea typeface="Arial"/>
              <a:cs typeface="Arial"/>
              <a:sym typeface="Arial"/>
            </a:endParaRPr>
          </a:p>
        </p:txBody>
      </p:sp>
      <p:sp>
        <p:nvSpPr>
          <p:cNvPr id="1094" name="Google Shape;1094;p101"/>
          <p:cNvSpPr/>
          <p:nvPr/>
        </p:nvSpPr>
        <p:spPr>
          <a:xfrm>
            <a:off x="652422" y="665591"/>
            <a:ext cx="10548900" cy="2369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Calibri"/>
              <a:buNone/>
            </a:pPr>
            <a:r>
              <a:rPr lang="fr-FR" sz="1800" b="1">
                <a:solidFill>
                  <a:schemeClr val="dk1"/>
                </a:solidFill>
                <a:latin typeface="Calibri"/>
                <a:ea typeface="Calibri"/>
                <a:cs typeface="Calibri"/>
                <a:sym typeface="Calibri"/>
              </a:rPr>
              <a:t>LHC et Synchrotron</a:t>
            </a:r>
            <a:endParaRPr sz="18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endParaRPr sz="1800" u="sng">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r>
              <a:rPr lang="fr-FR" sz="1800" u="sng">
                <a:solidFill>
                  <a:schemeClr val="dk1"/>
                </a:solidFill>
                <a:latin typeface="Calibri"/>
                <a:ea typeface="Calibri"/>
                <a:cs typeface="Calibri"/>
                <a:sym typeface="Calibri"/>
              </a:rPr>
              <a:t>Méthodologie</a:t>
            </a:r>
            <a:r>
              <a:rPr lang="fr-FR" sz="1800">
                <a:solidFill>
                  <a:schemeClr val="dk1"/>
                </a:solidFill>
                <a:latin typeface="Calibri"/>
                <a:ea typeface="Calibri"/>
                <a:cs typeface="Calibri"/>
                <a:sym typeface="Calibri"/>
              </a:rPr>
              <a:t> : </a:t>
            </a:r>
            <a:r>
              <a:rPr lang="fr-FR" sz="1800" b="1">
                <a:solidFill>
                  <a:schemeClr val="dk1"/>
                </a:solidFill>
                <a:latin typeface="Calibri"/>
                <a:ea typeface="Calibri"/>
                <a:cs typeface="Calibri"/>
                <a:sym typeface="Calibri"/>
              </a:rPr>
              <a:t>Electricité + construction</a:t>
            </a:r>
            <a:r>
              <a:rPr lang="fr-FR" sz="1800">
                <a:solidFill>
                  <a:schemeClr val="dk1"/>
                </a:solidFill>
                <a:latin typeface="Calibri"/>
                <a:ea typeface="Calibri"/>
                <a:cs typeface="Calibri"/>
                <a:sym typeface="Calibri"/>
              </a:rPr>
              <a:t>. Construction : coût converti en 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 en utilisant l’intensité carbone du PIB Francais à la date de construction (≈ 0.16 kgCO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a:t>
            </a:r>
            <a:r>
              <a:rPr lang="fr-FR" sz="1800">
                <a:solidFill>
                  <a:srgbClr val="000000"/>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a:p>
            <a:pPr marL="0" marR="0" lvl="0" indent="0" algn="just" rtl="0">
              <a:spcBef>
                <a:spcPts val="0"/>
              </a:spcBef>
              <a:spcAft>
                <a:spcPts val="0"/>
              </a:spcAft>
              <a:buClr>
                <a:srgbClr val="00B050"/>
              </a:buClr>
              <a:buSzPts val="1800"/>
              <a:buFont typeface="Calibri"/>
              <a:buNone/>
            </a:pPr>
            <a:r>
              <a:rPr lang="fr-FR" sz="1800" b="1">
                <a:solidFill>
                  <a:srgbClr val="00B050"/>
                </a:solidFill>
                <a:latin typeface="Calibri"/>
                <a:ea typeface="Calibri"/>
                <a:cs typeface="Calibri"/>
                <a:sym typeface="Calibri"/>
              </a:rPr>
              <a:t>Synchrotron SOLEIL </a:t>
            </a:r>
            <a:r>
              <a:rPr lang="fr-FR" sz="1800">
                <a:solidFill>
                  <a:srgbClr val="000000"/>
                </a:solidFill>
                <a:latin typeface="Calibri"/>
                <a:ea typeface="Calibri"/>
                <a:cs typeface="Calibri"/>
                <a:sym typeface="Calibri"/>
              </a:rPr>
              <a:t>: </a:t>
            </a:r>
            <a:r>
              <a:rPr lang="fr-FR" sz="1800">
                <a:solidFill>
                  <a:schemeClr val="dk1"/>
                </a:solidFill>
                <a:latin typeface="Calibri"/>
                <a:ea typeface="Calibri"/>
                <a:cs typeface="Calibri"/>
                <a:sym typeface="Calibri"/>
              </a:rPr>
              <a:t>400 M€, 6 MW, 2500 utilisateurs/an. Donc </a:t>
            </a:r>
            <a:r>
              <a:rPr lang="fr-FR" sz="1800" b="1">
                <a:solidFill>
                  <a:srgbClr val="00B050"/>
                </a:solidFill>
                <a:latin typeface="Calibri"/>
                <a:ea typeface="Calibri"/>
                <a:cs typeface="Calibri"/>
                <a:sym typeface="Calibri"/>
              </a:rPr>
              <a:t>2.5 tCO</a:t>
            </a:r>
            <a:r>
              <a:rPr lang="fr-FR" sz="1800" b="1" baseline="-25000">
                <a:solidFill>
                  <a:srgbClr val="00B050"/>
                </a:solidFill>
                <a:latin typeface="Calibri"/>
                <a:ea typeface="Calibri"/>
                <a:cs typeface="Calibri"/>
                <a:sym typeface="Calibri"/>
              </a:rPr>
              <a:t>2 </a:t>
            </a:r>
            <a:r>
              <a:rPr lang="fr-FR" sz="1800" b="1">
                <a:solidFill>
                  <a:srgbClr val="00B050"/>
                </a:solidFill>
                <a:latin typeface="Calibri"/>
                <a:ea typeface="Calibri"/>
                <a:cs typeface="Calibri"/>
                <a:sym typeface="Calibri"/>
              </a:rPr>
              <a:t>/ utilisateur.</a:t>
            </a:r>
            <a:endParaRPr sz="1800" b="1">
              <a:solidFill>
                <a:srgbClr val="00B050"/>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a:p>
            <a:pPr marL="0" marR="0" lvl="0" indent="0" algn="just" rtl="0">
              <a:spcBef>
                <a:spcPts val="0"/>
              </a:spcBef>
              <a:spcAft>
                <a:spcPts val="0"/>
              </a:spcAft>
              <a:buClr>
                <a:srgbClr val="00B050"/>
              </a:buClr>
              <a:buSzPts val="1800"/>
              <a:buFont typeface="Calibri"/>
              <a:buNone/>
            </a:pPr>
            <a:r>
              <a:rPr lang="fr-FR" sz="1800" b="1">
                <a:solidFill>
                  <a:srgbClr val="00B050"/>
                </a:solidFill>
                <a:latin typeface="Calibri"/>
                <a:ea typeface="Calibri"/>
                <a:cs typeface="Calibri"/>
                <a:sym typeface="Calibri"/>
              </a:rPr>
              <a:t>LHC</a:t>
            </a:r>
            <a:r>
              <a:rPr lang="fr-FR" sz="1800">
                <a:solidFill>
                  <a:srgbClr val="000000"/>
                </a:solidFill>
                <a:latin typeface="Calibri"/>
                <a:ea typeface="Calibri"/>
                <a:cs typeface="Calibri"/>
                <a:sym typeface="Calibri"/>
              </a:rPr>
              <a:t> : 9 milliards d’€, 85 MW, 10000 travailleurs. Donc </a:t>
            </a:r>
            <a:r>
              <a:rPr lang="fr-FR" sz="1800" b="1">
                <a:solidFill>
                  <a:srgbClr val="00B050"/>
                </a:solidFill>
                <a:latin typeface="Calibri"/>
                <a:ea typeface="Calibri"/>
                <a:cs typeface="Calibri"/>
                <a:sym typeface="Calibri"/>
              </a:rPr>
              <a:t>10.4 tCO</a:t>
            </a:r>
            <a:r>
              <a:rPr lang="fr-FR" sz="1800" b="1" baseline="-25000">
                <a:solidFill>
                  <a:srgbClr val="00B050"/>
                </a:solidFill>
                <a:latin typeface="Calibri"/>
                <a:ea typeface="Calibri"/>
                <a:cs typeface="Calibri"/>
                <a:sym typeface="Calibri"/>
              </a:rPr>
              <a:t>2</a:t>
            </a:r>
            <a:r>
              <a:rPr lang="fr-FR" sz="1800" b="1">
                <a:solidFill>
                  <a:srgbClr val="00B050"/>
                </a:solidFill>
                <a:latin typeface="Calibri"/>
                <a:ea typeface="Calibri"/>
                <a:cs typeface="Calibri"/>
                <a:sym typeface="Calibri"/>
              </a:rPr>
              <a:t> / travailleur sur place</a:t>
            </a:r>
            <a:r>
              <a:rPr lang="fr-FR"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095" name="Google Shape;1095;p101"/>
          <p:cNvSpPr/>
          <p:nvPr/>
        </p:nvSpPr>
        <p:spPr>
          <a:xfrm>
            <a:off x="652422" y="3698408"/>
            <a:ext cx="4820700" cy="2371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Calibri"/>
              <a:buNone/>
            </a:pPr>
            <a:r>
              <a:rPr lang="fr-FR" sz="1800" b="1">
                <a:solidFill>
                  <a:schemeClr val="dk1"/>
                </a:solidFill>
                <a:latin typeface="Calibri"/>
                <a:ea typeface="Calibri"/>
                <a:cs typeface="Calibri"/>
                <a:sym typeface="Calibri"/>
              </a:rPr>
              <a:t>CALMIP (calculateur Midi-Pyrénées)</a:t>
            </a:r>
            <a:endParaRPr sz="18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endParaRPr sz="1800" u="sng">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r>
              <a:rPr lang="fr-FR" sz="1800" u="sng">
                <a:solidFill>
                  <a:schemeClr val="dk1"/>
                </a:solidFill>
                <a:latin typeface="Calibri"/>
                <a:ea typeface="Calibri"/>
                <a:cs typeface="Calibri"/>
                <a:sym typeface="Calibri"/>
              </a:rPr>
              <a:t>Calcul simple </a:t>
            </a:r>
            <a:r>
              <a:rPr lang="fr-FR" sz="1800">
                <a:solidFill>
                  <a:schemeClr val="dk1"/>
                </a:solidFill>
                <a:latin typeface="Calibri"/>
                <a:ea typeface="Calibri"/>
                <a:cs typeface="Calibri"/>
                <a:sym typeface="Calibri"/>
              </a:rPr>
              <a:t>: 250 kW pour 8760 heures, donc 262 tonnes/an (120 gCO</a:t>
            </a:r>
            <a:r>
              <a:rPr lang="fr-FR" sz="1800" baseline="-25000">
                <a:solidFill>
                  <a:schemeClr val="dk1"/>
                </a:solidFill>
                <a:latin typeface="Calibri"/>
                <a:ea typeface="Calibri"/>
                <a:cs typeface="Calibri"/>
                <a:sym typeface="Calibri"/>
              </a:rPr>
              <a:t>2</a:t>
            </a:r>
            <a:r>
              <a:rPr lang="fr-FR" sz="1800">
                <a:solidFill>
                  <a:schemeClr val="dk1"/>
                </a:solidFill>
                <a:latin typeface="Calibri"/>
                <a:ea typeface="Calibri"/>
                <a:cs typeface="Calibri"/>
                <a:sym typeface="Calibri"/>
              </a:rPr>
              <a:t>/kWh), pour 250 projets.</a:t>
            </a:r>
            <a:endParaRPr sz="18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endParaRPr sz="1800">
              <a:solidFill>
                <a:srgbClr val="000000"/>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Donc </a:t>
            </a:r>
            <a:r>
              <a:rPr lang="fr-FR" sz="1800" b="1">
                <a:solidFill>
                  <a:srgbClr val="00B050"/>
                </a:solidFill>
                <a:latin typeface="Calibri"/>
                <a:ea typeface="Calibri"/>
                <a:cs typeface="Calibri"/>
                <a:sym typeface="Calibri"/>
              </a:rPr>
              <a:t>1.05 tCO</a:t>
            </a:r>
            <a:r>
              <a:rPr lang="fr-FR" sz="1800" b="1" baseline="-25000">
                <a:solidFill>
                  <a:srgbClr val="00B050"/>
                </a:solidFill>
                <a:latin typeface="Calibri"/>
                <a:ea typeface="Calibri"/>
                <a:cs typeface="Calibri"/>
                <a:sym typeface="Calibri"/>
              </a:rPr>
              <a:t>2 </a:t>
            </a:r>
            <a:r>
              <a:rPr lang="fr-FR" sz="1800" b="1">
                <a:solidFill>
                  <a:srgbClr val="00B050"/>
                </a:solidFill>
                <a:latin typeface="Calibri"/>
                <a:ea typeface="Calibri"/>
                <a:cs typeface="Calibri"/>
                <a:sym typeface="Calibri"/>
              </a:rPr>
              <a:t>/ projet.</a:t>
            </a:r>
            <a:endParaRPr sz="1800" b="1">
              <a:solidFill>
                <a:srgbClr val="00B050"/>
              </a:solidFill>
              <a:latin typeface="Calibri"/>
              <a:ea typeface="Calibri"/>
              <a:cs typeface="Calibri"/>
              <a:sym typeface="Calibri"/>
            </a:endParaRPr>
          </a:p>
          <a:p>
            <a:pPr marL="0" marR="0" lvl="0" indent="0" algn="just" rtl="0">
              <a:spcBef>
                <a:spcPts val="0"/>
              </a:spcBef>
              <a:spcAft>
                <a:spcPts val="0"/>
              </a:spcAft>
              <a:buClr>
                <a:srgbClr val="000000"/>
              </a:buClr>
              <a:buSzPts val="1800"/>
              <a:buFont typeface="Calibri"/>
              <a:buNone/>
            </a:pPr>
            <a:r>
              <a:rPr lang="fr-FR" sz="1800">
                <a:solidFill>
                  <a:srgbClr val="000000"/>
                </a:solidFill>
                <a:latin typeface="Calibri"/>
                <a:ea typeface="Calibri"/>
                <a:cs typeface="Calibri"/>
                <a:sym typeface="Calibri"/>
              </a:rPr>
              <a:t> 💣 </a:t>
            </a:r>
            <a:r>
              <a:rPr lang="fr-FR" sz="1800" b="1">
                <a:solidFill>
                  <a:srgbClr val="000000"/>
                </a:solidFill>
                <a:latin typeface="Calibri"/>
                <a:ea typeface="Calibri"/>
                <a:cs typeface="Calibri"/>
                <a:sym typeface="Calibri"/>
              </a:rPr>
              <a:t>croissance exponentielle!!</a:t>
            </a:r>
            <a:endParaRPr sz="1800" b="1">
              <a:solidFill>
                <a:srgbClr val="000000"/>
              </a:solidFill>
              <a:latin typeface="Calibri"/>
              <a:ea typeface="Calibri"/>
              <a:cs typeface="Calibri"/>
              <a:sym typeface="Calibri"/>
            </a:endParaRPr>
          </a:p>
        </p:txBody>
      </p:sp>
      <p:pic>
        <p:nvPicPr>
          <p:cNvPr id="1096" name="Google Shape;1096;p101"/>
          <p:cNvPicPr preferRelativeResize="0"/>
          <p:nvPr/>
        </p:nvPicPr>
        <p:blipFill rotWithShape="1">
          <a:blip r:embed="rId3">
            <a:alphaModFix/>
          </a:blip>
          <a:srcRect/>
          <a:stretch/>
        </p:blipFill>
        <p:spPr>
          <a:xfrm>
            <a:off x="5651439" y="3093083"/>
            <a:ext cx="5174326" cy="3544148"/>
          </a:xfrm>
          <a:prstGeom prst="rect">
            <a:avLst/>
          </a:prstGeom>
          <a:noFill/>
          <a:ln>
            <a:noFill/>
          </a:ln>
        </p:spPr>
      </p:pic>
      <p:cxnSp>
        <p:nvCxnSpPr>
          <p:cNvPr id="1097" name="Google Shape;1097;p101"/>
          <p:cNvCxnSpPr/>
          <p:nvPr/>
        </p:nvCxnSpPr>
        <p:spPr>
          <a:xfrm rot="10800000">
            <a:off x="8063057" y="4100610"/>
            <a:ext cx="2001000" cy="105900"/>
          </a:xfrm>
          <a:prstGeom prst="straightConnector1">
            <a:avLst/>
          </a:prstGeom>
          <a:noFill/>
          <a:ln w="38100" cap="flat" cmpd="sng">
            <a:solidFill>
              <a:srgbClr val="C00000"/>
            </a:solidFill>
            <a:prstDash val="solid"/>
            <a:miter lim="800000"/>
            <a:headEnd type="none" w="sm" len="sm"/>
            <a:tailEnd type="triangle" w="med" len="med"/>
          </a:ln>
        </p:spPr>
      </p:cxnSp>
      <p:sp>
        <p:nvSpPr>
          <p:cNvPr id="1098" name="Google Shape;1098;p101"/>
          <p:cNvSpPr txBox="1"/>
          <p:nvPr/>
        </p:nvSpPr>
        <p:spPr>
          <a:xfrm>
            <a:off x="10064057" y="4006455"/>
            <a:ext cx="13788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a:solidFill>
                  <a:srgbClr val="C00000"/>
                </a:solidFill>
                <a:latin typeface="Calibri"/>
                <a:ea typeface="Calibri"/>
                <a:cs typeface="Calibri"/>
                <a:sym typeface="Calibri"/>
              </a:rPr>
              <a:t>électricité</a:t>
            </a:r>
            <a:endParaRPr sz="2000" b="1">
              <a:solidFill>
                <a:srgbClr val="C0000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02"/>
          <p:cNvSpPr txBox="1"/>
          <p:nvPr/>
        </p:nvSpPr>
        <p:spPr>
          <a:xfrm>
            <a:off x="3484614" y="145591"/>
            <a:ext cx="539434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Conclusion sur les impacts directs</a:t>
            </a:r>
            <a:endParaRPr sz="2400" b="1" i="0">
              <a:solidFill>
                <a:srgbClr val="000000"/>
              </a:solidFill>
              <a:latin typeface="Arial"/>
              <a:ea typeface="Arial"/>
              <a:cs typeface="Arial"/>
              <a:sym typeface="Arial"/>
            </a:endParaRPr>
          </a:p>
        </p:txBody>
      </p:sp>
      <p:sp>
        <p:nvSpPr>
          <p:cNvPr id="1104" name="Google Shape;1104;p102"/>
          <p:cNvSpPr txBox="1"/>
          <p:nvPr/>
        </p:nvSpPr>
        <p:spPr>
          <a:xfrm>
            <a:off x="1075708" y="743376"/>
            <a:ext cx="9698309" cy="34519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 Aviation : la moitié de l’empreinte des labos; part prépondérante de l’empreinte des chercheur.es </a:t>
            </a:r>
            <a:endParaRPr/>
          </a:p>
          <a:p>
            <a:pPr marL="0" marR="0" lvl="0" indent="0" algn="l"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	--&gt;</a:t>
            </a:r>
            <a:r>
              <a:rPr lang="fr-FR" sz="2000" b="1">
                <a:solidFill>
                  <a:srgbClr val="00B050"/>
                </a:solidFill>
                <a:latin typeface="Calibri"/>
                <a:ea typeface="Calibri"/>
                <a:cs typeface="Calibri"/>
                <a:sym typeface="Calibri"/>
              </a:rPr>
              <a:t>pourrait être réduite </a:t>
            </a:r>
            <a:r>
              <a:rPr lang="fr-FR" sz="2000" b="1" i="1">
                <a:solidFill>
                  <a:srgbClr val="00B050"/>
                </a:solidFill>
                <a:latin typeface="Calibri"/>
                <a:ea typeface="Calibri"/>
                <a:cs typeface="Calibri"/>
                <a:sym typeface="Calibri"/>
              </a:rPr>
              <a:t>très significativement</a:t>
            </a:r>
            <a:r>
              <a:rPr lang="fr-FR" sz="2000" b="1">
                <a:solidFill>
                  <a:srgbClr val="00B050"/>
                </a:solidFill>
                <a:latin typeface="Calibri"/>
                <a:ea typeface="Calibri"/>
                <a:cs typeface="Calibri"/>
                <a:sym typeface="Calibri"/>
              </a:rPr>
              <a:t> sans nuire fortement à l’activité</a:t>
            </a:r>
            <a:endParaRPr/>
          </a:p>
          <a:p>
            <a:pPr marL="0" marR="0" lvl="0" indent="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 Grands instruments:  fort impact par chercheur.e</a:t>
            </a:r>
            <a:endParaRPr sz="2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 Calcul intensif : non négligeable, et empreinte en forte croissance</a:t>
            </a:r>
            <a:endParaRPr/>
          </a:p>
          <a:p>
            <a:pPr marL="0" marR="0" lvl="0" indent="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 Peu d’infos sur l’empreinte liée aux équipements « standard » des laboratoires et sur le fonctionnement…. </a:t>
            </a:r>
            <a:r>
              <a:rPr lang="fr-FR" sz="2000" b="1">
                <a:solidFill>
                  <a:srgbClr val="00B050"/>
                </a:solidFill>
                <a:latin typeface="Calibri"/>
                <a:ea typeface="Calibri"/>
                <a:cs typeface="Calibri"/>
                <a:sym typeface="Calibri"/>
              </a:rPr>
              <a:t>probablement significatif</a:t>
            </a:r>
            <a:r>
              <a:rPr lang="fr-FR"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03"/>
          <p:cNvSpPr txBox="1"/>
          <p:nvPr/>
        </p:nvSpPr>
        <p:spPr>
          <a:xfrm>
            <a:off x="1107289" y="981572"/>
            <a:ext cx="10077893" cy="41549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Font typeface="Arial"/>
              <a:buNone/>
            </a:pPr>
            <a:r>
              <a:rPr lang="fr-FR" sz="8800">
                <a:solidFill>
                  <a:schemeClr val="dk1"/>
                </a:solidFill>
                <a:latin typeface="Calibri"/>
                <a:ea typeface="Calibri"/>
                <a:cs typeface="Calibri"/>
                <a:sym typeface="Calibri"/>
              </a:rPr>
              <a:t>Les impacts indirects de la recherche posent des questions profondes</a:t>
            </a:r>
            <a:endParaRPr sz="8800">
              <a:solidFill>
                <a:schemeClr val="dk1"/>
              </a:solidFill>
              <a:latin typeface="Calibri"/>
              <a:ea typeface="Calibri"/>
              <a:cs typeface="Calibri"/>
              <a:sym typeface="Calibri"/>
            </a:endParaRPr>
          </a:p>
        </p:txBody>
      </p:sp>
      <p:sp>
        <p:nvSpPr>
          <p:cNvPr id="1111" name="Google Shape;1111;p103"/>
          <p:cNvSpPr txBox="1"/>
          <p:nvPr/>
        </p:nvSpPr>
        <p:spPr>
          <a:xfrm rot="900000">
            <a:off x="1312752" y="1846907"/>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04"/>
          <p:cNvSpPr txBox="1"/>
          <p:nvPr/>
        </p:nvSpPr>
        <p:spPr>
          <a:xfrm>
            <a:off x="3528943" y="1386700"/>
            <a:ext cx="52070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b="1">
                <a:solidFill>
                  <a:schemeClr val="dk1"/>
                </a:solidFill>
                <a:latin typeface="Calibri"/>
                <a:ea typeface="Calibri"/>
                <a:cs typeface="Calibri"/>
                <a:sym typeface="Calibri"/>
              </a:rPr>
              <a:t>La neutralité scientifique</a:t>
            </a:r>
            <a:endParaRPr/>
          </a:p>
        </p:txBody>
      </p:sp>
      <p:cxnSp>
        <p:nvCxnSpPr>
          <p:cNvPr id="1118" name="Google Shape;1118;p104"/>
          <p:cNvCxnSpPr/>
          <p:nvPr/>
        </p:nvCxnSpPr>
        <p:spPr>
          <a:xfrm flipH="1">
            <a:off x="3763617" y="1943100"/>
            <a:ext cx="1550505" cy="1449457"/>
          </a:xfrm>
          <a:prstGeom prst="straightConnector1">
            <a:avLst/>
          </a:prstGeom>
          <a:noFill/>
          <a:ln w="38100" cap="flat" cmpd="sng">
            <a:solidFill>
              <a:schemeClr val="dk1"/>
            </a:solidFill>
            <a:prstDash val="solid"/>
            <a:miter lim="800000"/>
            <a:headEnd type="none" w="sm" len="sm"/>
            <a:tailEnd type="triangle" w="med" len="med"/>
          </a:ln>
        </p:spPr>
      </p:cxnSp>
      <p:cxnSp>
        <p:nvCxnSpPr>
          <p:cNvPr id="1119" name="Google Shape;1119;p104"/>
          <p:cNvCxnSpPr/>
          <p:nvPr/>
        </p:nvCxnSpPr>
        <p:spPr>
          <a:xfrm>
            <a:off x="6242878" y="1943100"/>
            <a:ext cx="1721679" cy="1449457"/>
          </a:xfrm>
          <a:prstGeom prst="straightConnector1">
            <a:avLst/>
          </a:prstGeom>
          <a:noFill/>
          <a:ln w="38100" cap="flat" cmpd="sng">
            <a:solidFill>
              <a:schemeClr val="dk1"/>
            </a:solidFill>
            <a:prstDash val="solid"/>
            <a:miter lim="800000"/>
            <a:headEnd type="none" w="sm" len="sm"/>
            <a:tailEnd type="triangle" w="med" len="med"/>
          </a:ln>
        </p:spPr>
      </p:cxnSp>
      <p:sp>
        <p:nvSpPr>
          <p:cNvPr id="1120" name="Google Shape;1120;p104"/>
          <p:cNvSpPr txBox="1"/>
          <p:nvPr/>
        </p:nvSpPr>
        <p:spPr>
          <a:xfrm>
            <a:off x="1272209" y="3612635"/>
            <a:ext cx="4255052" cy="156966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a:solidFill>
                  <a:schemeClr val="dk1"/>
                </a:solidFill>
                <a:latin typeface="Calibri"/>
                <a:ea typeface="Calibri"/>
                <a:cs typeface="Calibri"/>
                <a:sym typeface="Calibri"/>
              </a:rPr>
              <a:t>Un.e scientifique ne peut pas s’exprimer et intervenir dans la vie de la cité ou sur des sujets politiques </a:t>
            </a:r>
            <a:endParaRPr sz="2400">
              <a:solidFill>
                <a:schemeClr val="dk1"/>
              </a:solidFill>
              <a:latin typeface="Calibri"/>
              <a:ea typeface="Calibri"/>
              <a:cs typeface="Calibri"/>
              <a:sym typeface="Calibri"/>
            </a:endParaRPr>
          </a:p>
        </p:txBody>
      </p:sp>
      <p:sp>
        <p:nvSpPr>
          <p:cNvPr id="1121" name="Google Shape;1121;p104"/>
          <p:cNvSpPr txBox="1"/>
          <p:nvPr/>
        </p:nvSpPr>
        <p:spPr>
          <a:xfrm>
            <a:off x="6240668" y="3612635"/>
            <a:ext cx="5172765" cy="156966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a:solidFill>
                  <a:schemeClr val="dk1"/>
                </a:solidFill>
                <a:latin typeface="Calibri"/>
                <a:ea typeface="Calibri"/>
                <a:cs typeface="Calibri"/>
                <a:sym typeface="Calibri"/>
              </a:rPr>
              <a:t>La Science est « neutre » : nous ne fournissons que des outils, et ne sommes pas responsables de l’usage qui en est fait par la société.</a:t>
            </a:r>
            <a:endParaRPr sz="2400">
              <a:solidFill>
                <a:schemeClr val="dk1"/>
              </a:solidFill>
              <a:latin typeface="Calibri"/>
              <a:ea typeface="Calibri"/>
              <a:cs typeface="Calibri"/>
              <a:sym typeface="Calibri"/>
            </a:endParaRPr>
          </a:p>
        </p:txBody>
      </p:sp>
      <p:sp>
        <p:nvSpPr>
          <p:cNvPr id="1122" name="Google Shape;1122;p104"/>
          <p:cNvSpPr txBox="1"/>
          <p:nvPr/>
        </p:nvSpPr>
        <p:spPr>
          <a:xfrm>
            <a:off x="2167691" y="5296357"/>
            <a:ext cx="2603598"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800">
                <a:solidFill>
                  <a:srgbClr val="00B050"/>
                </a:solidFill>
                <a:latin typeface="Calibri"/>
                <a:ea typeface="Calibri"/>
                <a:cs typeface="Calibri"/>
                <a:sym typeface="Calibri"/>
              </a:rPr>
              <a:t>Contre-sens… </a:t>
            </a:r>
            <a:endParaRPr sz="2800">
              <a:solidFill>
                <a:srgbClr val="00B05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05"/>
          <p:cNvSpPr txBox="1"/>
          <p:nvPr/>
        </p:nvSpPr>
        <p:spPr>
          <a:xfrm>
            <a:off x="0" y="-48400"/>
            <a:ext cx="1005792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b="1">
                <a:solidFill>
                  <a:schemeClr val="dk1"/>
                </a:solidFill>
                <a:latin typeface="Calibri"/>
                <a:ea typeface="Calibri"/>
                <a:cs typeface="Calibri"/>
                <a:sym typeface="Calibri"/>
              </a:rPr>
              <a:t>La « neutralité » scientifique : « nous ne sommes pas responsables des usages, nous mettons des outils à disposition ». </a:t>
            </a:r>
            <a:endParaRPr/>
          </a:p>
        </p:txBody>
      </p:sp>
      <p:sp>
        <p:nvSpPr>
          <p:cNvPr id="1129" name="Google Shape;1129;p105"/>
          <p:cNvSpPr txBox="1"/>
          <p:nvPr/>
        </p:nvSpPr>
        <p:spPr>
          <a:xfrm>
            <a:off x="578597" y="887572"/>
            <a:ext cx="7332951"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Ce que nous disent les philosophes : le processus de production de la connaissance peut être neutre. </a:t>
            </a:r>
            <a:endParaRPr/>
          </a:p>
          <a:p>
            <a:pPr marL="0" marR="0" lvl="0" indent="0" algn="ctr" rtl="0">
              <a:spcBef>
                <a:spcPts val="0"/>
              </a:spcBef>
              <a:spcAft>
                <a:spcPts val="0"/>
              </a:spcAft>
              <a:buNone/>
            </a:pPr>
            <a:r>
              <a:rPr lang="fr-FR" sz="2000" b="1">
                <a:solidFill>
                  <a:srgbClr val="00B050"/>
                </a:solidFill>
                <a:latin typeface="Calibri"/>
                <a:ea typeface="Calibri"/>
                <a:cs typeface="Calibri"/>
                <a:sym typeface="Calibri"/>
              </a:rPr>
              <a:t>Le choix des thématiques et des méthodes ne l’est pas.</a:t>
            </a:r>
            <a:endParaRPr sz="2000" b="1">
              <a:solidFill>
                <a:srgbClr val="00B050"/>
              </a:solidFill>
              <a:latin typeface="Calibri"/>
              <a:ea typeface="Calibri"/>
              <a:cs typeface="Calibri"/>
              <a:sym typeface="Calibri"/>
            </a:endParaRPr>
          </a:p>
        </p:txBody>
      </p:sp>
      <p:graphicFrame>
        <p:nvGraphicFramePr>
          <p:cNvPr id="1130" name="Google Shape;1130;p105"/>
          <p:cNvGraphicFramePr/>
          <p:nvPr/>
        </p:nvGraphicFramePr>
        <p:xfrm>
          <a:off x="9153002" y="525758"/>
          <a:ext cx="2825650" cy="6163437"/>
        </p:xfrm>
        <a:graphic>
          <a:graphicData uri="http://schemas.openxmlformats.org/drawingml/2006/table">
            <a:tbl>
              <a:tblPr>
                <a:noFill/>
                <a:tableStyleId>{AC111379-7D9B-48DE-A81F-15F6845E052D}</a:tableStyleId>
              </a:tblPr>
              <a:tblGrid>
                <a:gridCol w="2825650"/>
              </a:tblGrid>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véhicule autonome (3)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big data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croissance verte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smart monitoring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ingénierie climatique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capteurs (19)</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haut débit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numérique (43)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smart city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nouveau/nouvelle (43)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nano (48)</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textile intelligent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modélisation (31)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miniaturisation (3)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innovation (21)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rupture (13)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intelligence artificielle (10)</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cloud (2)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robot (26)</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internet des objets (1)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274175">
                <a:tc>
                  <a:txBody>
                    <a:bodyPr/>
                    <a:lstStyle/>
                    <a:p>
                      <a:pPr marL="0" marR="0" lvl="0" indent="0" algn="just" rtl="0">
                        <a:lnSpc>
                          <a:spcPct val="107000"/>
                        </a:lnSpc>
                        <a:spcBef>
                          <a:spcPts val="0"/>
                        </a:spcBef>
                        <a:spcAft>
                          <a:spcPts val="0"/>
                        </a:spcAft>
                        <a:buNone/>
                      </a:pPr>
                      <a:r>
                        <a:rPr lang="fr-FR" sz="1800" u="none" strike="noStrike" cap="none">
                          <a:latin typeface="Calibri"/>
                          <a:ea typeface="Calibri"/>
                          <a:cs typeface="Calibri"/>
                          <a:sym typeface="Calibri"/>
                        </a:rPr>
                        <a:t>efficacité (8)</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grpSp>
        <p:nvGrpSpPr>
          <p:cNvPr id="1131" name="Google Shape;1131;p105"/>
          <p:cNvGrpSpPr/>
          <p:nvPr/>
        </p:nvGrpSpPr>
        <p:grpSpPr>
          <a:xfrm>
            <a:off x="521662" y="1903235"/>
            <a:ext cx="8631340" cy="4897899"/>
            <a:chOff x="521662" y="1903235"/>
            <a:chExt cx="8631340" cy="4897899"/>
          </a:xfrm>
        </p:grpSpPr>
        <p:grpSp>
          <p:nvGrpSpPr>
            <p:cNvPr id="1132" name="Google Shape;1132;p105"/>
            <p:cNvGrpSpPr/>
            <p:nvPr/>
          </p:nvGrpSpPr>
          <p:grpSpPr>
            <a:xfrm>
              <a:off x="1133065" y="1903235"/>
              <a:ext cx="8019937" cy="4703418"/>
              <a:chOff x="1133065" y="1985777"/>
              <a:chExt cx="8019937" cy="4703418"/>
            </a:xfrm>
          </p:grpSpPr>
          <p:pic>
            <p:nvPicPr>
              <p:cNvPr id="1133" name="Google Shape;1133;p105"/>
              <p:cNvPicPr preferRelativeResize="0"/>
              <p:nvPr/>
            </p:nvPicPr>
            <p:blipFill rotWithShape="1">
              <a:blip r:embed="rId3">
                <a:alphaModFix/>
              </a:blip>
              <a:srcRect/>
              <a:stretch/>
            </p:blipFill>
            <p:spPr>
              <a:xfrm>
                <a:off x="1133065" y="1985777"/>
                <a:ext cx="5755691" cy="1649444"/>
              </a:xfrm>
              <a:prstGeom prst="rect">
                <a:avLst/>
              </a:prstGeom>
              <a:noFill/>
              <a:ln>
                <a:noFill/>
              </a:ln>
            </p:spPr>
          </p:pic>
          <p:sp>
            <p:nvSpPr>
              <p:cNvPr id="1134" name="Google Shape;1134;p105"/>
              <p:cNvSpPr txBox="1"/>
              <p:nvPr/>
            </p:nvSpPr>
            <p:spPr>
              <a:xfrm>
                <a:off x="7058897" y="6042864"/>
                <a:ext cx="2094105"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AAP Générique, ANR 2019</a:t>
                </a:r>
                <a:endParaRPr sz="1800" i="1">
                  <a:solidFill>
                    <a:schemeClr val="dk1"/>
                  </a:solidFill>
                  <a:latin typeface="Calibri"/>
                  <a:ea typeface="Calibri"/>
                  <a:cs typeface="Calibri"/>
                  <a:sym typeface="Calibri"/>
                </a:endParaRPr>
              </a:p>
            </p:txBody>
          </p:sp>
          <p:pic>
            <p:nvPicPr>
              <p:cNvPr id="1135" name="Google Shape;1135;p105"/>
              <p:cNvPicPr preferRelativeResize="0"/>
              <p:nvPr/>
            </p:nvPicPr>
            <p:blipFill rotWithShape="1">
              <a:blip r:embed="rId4">
                <a:alphaModFix/>
              </a:blip>
              <a:srcRect/>
              <a:stretch/>
            </p:blipFill>
            <p:spPr>
              <a:xfrm>
                <a:off x="1355805" y="3717763"/>
                <a:ext cx="5654595" cy="2827359"/>
              </a:xfrm>
              <a:prstGeom prst="rect">
                <a:avLst/>
              </a:prstGeom>
              <a:noFill/>
              <a:ln>
                <a:noFill/>
              </a:ln>
            </p:spPr>
          </p:pic>
        </p:grpSp>
        <p:sp>
          <p:nvSpPr>
            <p:cNvPr id="1136" name="Google Shape;1136;p105"/>
            <p:cNvSpPr txBox="1"/>
            <p:nvPr/>
          </p:nvSpPr>
          <p:spPr>
            <a:xfrm>
              <a:off x="521662" y="6462580"/>
              <a:ext cx="512512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Calibri"/>
                  <a:ea typeface="Calibri"/>
                  <a:cs typeface="Calibri"/>
                  <a:sym typeface="Calibri"/>
                </a:rPr>
                <a:t>M. Carlos Moedas, commissaire européen, mars 2019</a:t>
              </a:r>
              <a:endParaRPr sz="1600" i="1">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30"/>
                                        </p:tgtEl>
                                        <p:attrNameLst>
                                          <p:attrName>style.visibility</p:attrName>
                                        </p:attrNameLst>
                                      </p:cBhvr>
                                      <p:to>
                                        <p:strVal val="visible"/>
                                      </p:to>
                                    </p:set>
                                    <p:animEffect transition="in" filter="fade">
                                      <p:cBhvr>
                                        <p:cTn id="13" dur="500"/>
                                        <p:tgtEl>
                                          <p:spTgt spid="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06"/>
          <p:cNvSpPr txBox="1"/>
          <p:nvPr/>
        </p:nvSpPr>
        <p:spPr>
          <a:xfrm>
            <a:off x="3118638" y="22415"/>
            <a:ext cx="5614989"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b="1">
                <a:solidFill>
                  <a:schemeClr val="dk1"/>
                </a:solidFill>
                <a:latin typeface="Calibri"/>
                <a:ea typeface="Calibri"/>
                <a:cs typeface="Calibri"/>
                <a:sym typeface="Calibri"/>
              </a:rPr>
              <a:t>La « neutralité » scientifique</a:t>
            </a:r>
            <a:endParaRPr/>
          </a:p>
        </p:txBody>
      </p:sp>
      <p:sp>
        <p:nvSpPr>
          <p:cNvPr id="1143" name="Google Shape;1143;p106"/>
          <p:cNvSpPr txBox="1"/>
          <p:nvPr/>
        </p:nvSpPr>
        <p:spPr>
          <a:xfrm>
            <a:off x="210792" y="659626"/>
            <a:ext cx="11696286" cy="10156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a:solidFill>
                  <a:schemeClr val="dk1"/>
                </a:solidFill>
                <a:latin typeface="Calibri"/>
                <a:ea typeface="Calibri"/>
                <a:cs typeface="Calibri"/>
                <a:sym typeface="Calibri"/>
              </a:rPr>
              <a:t>Un grand nombre des thématiques favorisées par les agences de financement conduisent à </a:t>
            </a:r>
            <a:r>
              <a:rPr lang="fr-FR" sz="2000" b="1">
                <a:solidFill>
                  <a:srgbClr val="00B050"/>
                </a:solidFill>
                <a:latin typeface="Calibri"/>
                <a:ea typeface="Calibri"/>
                <a:cs typeface="Calibri"/>
                <a:sym typeface="Calibri"/>
              </a:rPr>
              <a:t>augmenter la consommation énergétique</a:t>
            </a:r>
            <a:r>
              <a:rPr lang="fr-FR" sz="2000">
                <a:solidFill>
                  <a:schemeClr val="dk1"/>
                </a:solidFill>
                <a:latin typeface="Calibri"/>
                <a:ea typeface="Calibri"/>
                <a:cs typeface="Calibri"/>
                <a:sym typeface="Calibri"/>
              </a:rPr>
              <a:t>, visent avant tout à </a:t>
            </a:r>
            <a:r>
              <a:rPr lang="fr-FR" sz="2000" b="1">
                <a:solidFill>
                  <a:srgbClr val="00B050"/>
                </a:solidFill>
                <a:latin typeface="Calibri"/>
                <a:ea typeface="Calibri"/>
                <a:cs typeface="Calibri"/>
                <a:sym typeface="Calibri"/>
              </a:rPr>
              <a:t>alimenter la croissance économique</a:t>
            </a:r>
            <a:r>
              <a:rPr lang="fr-FR" sz="2000">
                <a:solidFill>
                  <a:schemeClr val="dk1"/>
                </a:solidFill>
                <a:latin typeface="Calibri"/>
                <a:ea typeface="Calibri"/>
                <a:cs typeface="Calibri"/>
                <a:sym typeface="Calibri"/>
              </a:rPr>
              <a:t>, renforcent nos </a:t>
            </a:r>
            <a:r>
              <a:rPr lang="fr-FR" sz="2000" b="1">
                <a:solidFill>
                  <a:srgbClr val="00B050"/>
                </a:solidFill>
                <a:latin typeface="Calibri"/>
                <a:ea typeface="Calibri"/>
                <a:cs typeface="Calibri"/>
                <a:sym typeface="Calibri"/>
              </a:rPr>
              <a:t>dépendances aux machines</a:t>
            </a:r>
            <a:r>
              <a:rPr lang="fr-FR" sz="2000">
                <a:solidFill>
                  <a:schemeClr val="dk1"/>
                </a:solidFill>
                <a:latin typeface="Calibri"/>
                <a:ea typeface="Calibri"/>
                <a:cs typeface="Calibri"/>
                <a:sym typeface="Calibri"/>
              </a:rPr>
              <a:t>, et contribuent à </a:t>
            </a:r>
            <a:r>
              <a:rPr lang="fr-FR" sz="2000" b="1">
                <a:solidFill>
                  <a:srgbClr val="00B050"/>
                </a:solidFill>
                <a:latin typeface="Calibri"/>
                <a:ea typeface="Calibri"/>
                <a:cs typeface="Calibri"/>
                <a:sym typeface="Calibri"/>
              </a:rPr>
              <a:t>détruire le lien social</a:t>
            </a:r>
            <a:r>
              <a:rPr lang="fr-FR" sz="2000">
                <a:solidFill>
                  <a:schemeClr val="dk1"/>
                </a:solidFill>
                <a:latin typeface="Calibri"/>
                <a:ea typeface="Calibri"/>
                <a:cs typeface="Calibri"/>
                <a:sym typeface="Calibri"/>
              </a:rPr>
              <a:t>.</a:t>
            </a:r>
            <a:endParaRPr/>
          </a:p>
        </p:txBody>
      </p:sp>
      <p:sp>
        <p:nvSpPr>
          <p:cNvPr id="1144" name="Google Shape;1144;p106"/>
          <p:cNvSpPr txBox="1"/>
          <p:nvPr/>
        </p:nvSpPr>
        <p:spPr>
          <a:xfrm>
            <a:off x="1601262" y="5565912"/>
            <a:ext cx="9289723"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i="1" u="sng">
                <a:solidFill>
                  <a:schemeClr val="dk1"/>
                </a:solidFill>
                <a:latin typeface="Calibri"/>
                <a:ea typeface="Calibri"/>
                <a:cs typeface="Calibri"/>
                <a:sym typeface="Calibri"/>
              </a:rPr>
              <a:t>Objection n°1 </a:t>
            </a:r>
            <a:r>
              <a:rPr lang="fr-FR" sz="2000">
                <a:solidFill>
                  <a:schemeClr val="dk1"/>
                </a:solidFill>
                <a:latin typeface="Calibri"/>
                <a:ea typeface="Calibri"/>
                <a:cs typeface="Calibri"/>
                <a:sym typeface="Calibri"/>
              </a:rPr>
              <a:t>: Certaines thématiques visent à améliorer l’efficacité énergétique</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fr-FR" sz="2000" i="1" u="sng">
                <a:solidFill>
                  <a:schemeClr val="dk1"/>
                </a:solidFill>
                <a:latin typeface="Calibri"/>
                <a:ea typeface="Calibri"/>
                <a:cs typeface="Calibri"/>
                <a:sym typeface="Calibri"/>
              </a:rPr>
              <a:t>Objection n°2 </a:t>
            </a:r>
            <a:r>
              <a:rPr lang="fr-FR" sz="2000">
                <a:solidFill>
                  <a:schemeClr val="dk1"/>
                </a:solidFill>
                <a:latin typeface="Calibri"/>
                <a:ea typeface="Calibri"/>
                <a:cs typeface="Calibri"/>
                <a:sym typeface="Calibri"/>
              </a:rPr>
              <a:t>: Il y a de la recherche « pure » fondamentale</a:t>
            </a:r>
            <a:endParaRPr sz="2000">
              <a:solidFill>
                <a:schemeClr val="dk1"/>
              </a:solidFill>
              <a:latin typeface="Calibri"/>
              <a:ea typeface="Calibri"/>
              <a:cs typeface="Calibri"/>
              <a:sym typeface="Calibri"/>
            </a:endParaRPr>
          </a:p>
        </p:txBody>
      </p:sp>
      <p:grpSp>
        <p:nvGrpSpPr>
          <p:cNvPr id="1145" name="Google Shape;1145;p106"/>
          <p:cNvGrpSpPr/>
          <p:nvPr/>
        </p:nvGrpSpPr>
        <p:grpSpPr>
          <a:xfrm>
            <a:off x="1977902" y="1945143"/>
            <a:ext cx="8031692" cy="3036647"/>
            <a:chOff x="2998319" y="1945143"/>
            <a:chExt cx="8031692" cy="3036647"/>
          </a:xfrm>
        </p:grpSpPr>
        <p:pic>
          <p:nvPicPr>
            <p:cNvPr id="1146" name="Google Shape;1146;p106"/>
            <p:cNvPicPr preferRelativeResize="0"/>
            <p:nvPr/>
          </p:nvPicPr>
          <p:blipFill rotWithShape="1">
            <a:blip r:embed="rId3">
              <a:alphaModFix/>
            </a:blip>
            <a:srcRect l="27216" t="17065"/>
            <a:stretch/>
          </p:blipFill>
          <p:spPr>
            <a:xfrm>
              <a:off x="9056088" y="3527077"/>
              <a:ext cx="1973923" cy="1449479"/>
            </a:xfrm>
            <a:prstGeom prst="rect">
              <a:avLst/>
            </a:prstGeom>
            <a:noFill/>
            <a:ln>
              <a:noFill/>
            </a:ln>
          </p:spPr>
        </p:pic>
        <p:pic>
          <p:nvPicPr>
            <p:cNvPr id="1147" name="Google Shape;1147;p106"/>
            <p:cNvPicPr preferRelativeResize="0"/>
            <p:nvPr/>
          </p:nvPicPr>
          <p:blipFill rotWithShape="1">
            <a:blip r:embed="rId4">
              <a:alphaModFix/>
            </a:blip>
            <a:srcRect/>
            <a:stretch/>
          </p:blipFill>
          <p:spPr>
            <a:xfrm>
              <a:off x="6166832" y="3482804"/>
              <a:ext cx="2671158" cy="1498986"/>
            </a:xfrm>
            <a:prstGeom prst="rect">
              <a:avLst/>
            </a:prstGeom>
            <a:noFill/>
            <a:ln>
              <a:noFill/>
            </a:ln>
          </p:spPr>
        </p:pic>
        <p:pic>
          <p:nvPicPr>
            <p:cNvPr id="1148" name="Google Shape;1148;p106"/>
            <p:cNvPicPr preferRelativeResize="0"/>
            <p:nvPr/>
          </p:nvPicPr>
          <p:blipFill rotWithShape="1">
            <a:blip r:embed="rId5">
              <a:alphaModFix/>
            </a:blip>
            <a:srcRect/>
            <a:stretch/>
          </p:blipFill>
          <p:spPr>
            <a:xfrm>
              <a:off x="3523024" y="1945143"/>
              <a:ext cx="2360268" cy="1348724"/>
            </a:xfrm>
            <a:prstGeom prst="rect">
              <a:avLst/>
            </a:prstGeom>
            <a:noFill/>
            <a:ln>
              <a:noFill/>
            </a:ln>
          </p:spPr>
        </p:pic>
        <p:pic>
          <p:nvPicPr>
            <p:cNvPr id="1149" name="Google Shape;1149;p106"/>
            <p:cNvPicPr preferRelativeResize="0"/>
            <p:nvPr/>
          </p:nvPicPr>
          <p:blipFill rotWithShape="1">
            <a:blip r:embed="rId6">
              <a:alphaModFix/>
            </a:blip>
            <a:srcRect/>
            <a:stretch/>
          </p:blipFill>
          <p:spPr>
            <a:xfrm>
              <a:off x="2998319" y="3470874"/>
              <a:ext cx="2590143" cy="1510916"/>
            </a:xfrm>
            <a:prstGeom prst="rect">
              <a:avLst/>
            </a:prstGeom>
            <a:noFill/>
            <a:ln>
              <a:noFill/>
            </a:ln>
          </p:spPr>
        </p:pic>
        <p:pic>
          <p:nvPicPr>
            <p:cNvPr id="1150" name="Google Shape;1150;p106"/>
            <p:cNvPicPr preferRelativeResize="0"/>
            <p:nvPr/>
          </p:nvPicPr>
          <p:blipFill rotWithShape="1">
            <a:blip r:embed="rId7">
              <a:alphaModFix/>
            </a:blip>
            <a:srcRect/>
            <a:stretch/>
          </p:blipFill>
          <p:spPr>
            <a:xfrm>
              <a:off x="6068153" y="1946658"/>
              <a:ext cx="1631746" cy="1341161"/>
            </a:xfrm>
            <a:prstGeom prst="rect">
              <a:avLst/>
            </a:prstGeom>
            <a:noFill/>
            <a:ln>
              <a:noFill/>
            </a:ln>
          </p:spPr>
        </p:pic>
        <p:pic>
          <p:nvPicPr>
            <p:cNvPr id="1151" name="Google Shape;1151;p106"/>
            <p:cNvPicPr preferRelativeResize="0"/>
            <p:nvPr/>
          </p:nvPicPr>
          <p:blipFill rotWithShape="1">
            <a:blip r:embed="rId8">
              <a:alphaModFix/>
            </a:blip>
            <a:srcRect/>
            <a:stretch/>
          </p:blipFill>
          <p:spPr>
            <a:xfrm>
              <a:off x="7884761" y="1945143"/>
              <a:ext cx="2569742" cy="1380757"/>
            </a:xfrm>
            <a:prstGeom prst="rect">
              <a:avLst/>
            </a:prstGeom>
            <a:noFill/>
            <a:ln>
              <a:noFill/>
            </a:ln>
          </p:spPr>
        </p:pic>
        <p:sp>
          <p:nvSpPr>
            <p:cNvPr id="1152" name="Google Shape;1152;p106"/>
            <p:cNvSpPr txBox="1"/>
            <p:nvPr/>
          </p:nvSpPr>
          <p:spPr>
            <a:xfrm>
              <a:off x="6166832" y="4674013"/>
              <a:ext cx="20521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lt1"/>
                  </a:solidFill>
                  <a:latin typeface="Calibri"/>
                  <a:ea typeface="Calibri"/>
                  <a:cs typeface="Calibri"/>
                  <a:sym typeface="Calibri"/>
                </a:rPr>
                <a:t>Intelligence artificielle</a:t>
              </a:r>
              <a:endParaRPr sz="1800" b="1">
                <a:solidFill>
                  <a:schemeClr val="lt1"/>
                </a:solidFill>
                <a:latin typeface="Calibri"/>
                <a:ea typeface="Calibri"/>
                <a:cs typeface="Calibri"/>
                <a:sym typeface="Calibri"/>
              </a:endParaRPr>
            </a:p>
          </p:txBody>
        </p:sp>
        <p:sp>
          <p:nvSpPr>
            <p:cNvPr id="1153" name="Google Shape;1153;p106"/>
            <p:cNvSpPr txBox="1"/>
            <p:nvPr/>
          </p:nvSpPr>
          <p:spPr>
            <a:xfrm>
              <a:off x="3460816" y="2986100"/>
              <a:ext cx="23604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Internet des objets</a:t>
              </a:r>
              <a:endParaRPr sz="1800" b="1">
                <a:solidFill>
                  <a:schemeClr val="dk1"/>
                </a:solidFill>
                <a:latin typeface="Calibri"/>
                <a:ea typeface="Calibri"/>
                <a:cs typeface="Calibri"/>
                <a:sym typeface="Calibri"/>
              </a:endParaRPr>
            </a:p>
          </p:txBody>
        </p:sp>
        <p:sp>
          <p:nvSpPr>
            <p:cNvPr id="1154" name="Google Shape;1154;p106"/>
            <p:cNvSpPr txBox="1"/>
            <p:nvPr/>
          </p:nvSpPr>
          <p:spPr>
            <a:xfrm>
              <a:off x="3834386" y="4674012"/>
              <a:ext cx="182453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lt1"/>
                  </a:solidFill>
                  <a:latin typeface="Calibri"/>
                  <a:ea typeface="Calibri"/>
                  <a:cs typeface="Calibri"/>
                  <a:sym typeface="Calibri"/>
                </a:rPr>
                <a:t>Véhicule autonome</a:t>
              </a:r>
              <a:endParaRPr sz="1800" b="1">
                <a:solidFill>
                  <a:schemeClr val="lt1"/>
                </a:solidFill>
                <a:latin typeface="Calibri"/>
                <a:ea typeface="Calibri"/>
                <a:cs typeface="Calibri"/>
                <a:sym typeface="Calibri"/>
              </a:endParaRPr>
            </a:p>
          </p:txBody>
        </p:sp>
        <p:sp>
          <p:nvSpPr>
            <p:cNvPr id="1155" name="Google Shape;1155;p106"/>
            <p:cNvSpPr txBox="1"/>
            <p:nvPr/>
          </p:nvSpPr>
          <p:spPr>
            <a:xfrm>
              <a:off x="9056087" y="4674012"/>
              <a:ext cx="1529243" cy="23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dirty="0">
                  <a:solidFill>
                    <a:schemeClr val="lt1"/>
                  </a:solidFill>
                  <a:latin typeface="Calibri"/>
                  <a:ea typeface="Calibri"/>
                  <a:cs typeface="Calibri"/>
                  <a:sym typeface="Calibri"/>
                </a:rPr>
                <a:t>Smartphone</a:t>
              </a:r>
              <a:endParaRPr sz="1800" b="1" dirty="0">
                <a:solidFill>
                  <a:schemeClr val="lt1"/>
                </a:solidFill>
                <a:latin typeface="Calibri"/>
                <a:ea typeface="Calibri"/>
                <a:cs typeface="Calibri"/>
                <a:sym typeface="Calibri"/>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07"/>
          <p:cNvSpPr txBox="1"/>
          <p:nvPr/>
        </p:nvSpPr>
        <p:spPr>
          <a:xfrm rot="897683">
            <a:off x="1233200" y="1011656"/>
            <a:ext cx="184763" cy="369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62" name="Google Shape;1162;p107"/>
          <p:cNvSpPr txBox="1"/>
          <p:nvPr/>
        </p:nvSpPr>
        <p:spPr>
          <a:xfrm>
            <a:off x="6067835" y="99028"/>
            <a:ext cx="226447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L’effet rebond</a:t>
            </a:r>
            <a:endParaRPr sz="2400" b="1" i="0">
              <a:solidFill>
                <a:srgbClr val="000000"/>
              </a:solidFill>
              <a:latin typeface="Arial"/>
              <a:ea typeface="Arial"/>
              <a:cs typeface="Arial"/>
              <a:sym typeface="Arial"/>
            </a:endParaRPr>
          </a:p>
        </p:txBody>
      </p:sp>
      <p:sp>
        <p:nvSpPr>
          <p:cNvPr id="1163" name="Google Shape;1163;p107"/>
          <p:cNvSpPr/>
          <p:nvPr/>
        </p:nvSpPr>
        <p:spPr>
          <a:xfrm>
            <a:off x="288228" y="6185512"/>
            <a:ext cx="115593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A simple extension of dematerialization theory: Incorporation of technical progress and the rebound effect, C. L. Magee, T. C. Devezas, 2017</a:t>
            </a:r>
            <a:endParaRPr sz="1800" i="1">
              <a:solidFill>
                <a:schemeClr val="dk1"/>
              </a:solidFill>
              <a:latin typeface="Calibri"/>
              <a:ea typeface="Calibri"/>
              <a:cs typeface="Calibri"/>
              <a:sym typeface="Calibri"/>
            </a:endParaRPr>
          </a:p>
        </p:txBody>
      </p:sp>
      <p:sp>
        <p:nvSpPr>
          <p:cNvPr id="1164" name="Google Shape;1164;p107"/>
          <p:cNvSpPr txBox="1"/>
          <p:nvPr/>
        </p:nvSpPr>
        <p:spPr>
          <a:xfrm>
            <a:off x="6012360" y="907432"/>
            <a:ext cx="5378700" cy="1323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Le numérique </a:t>
            </a:r>
            <a:endParaRPr/>
          </a:p>
          <a:p>
            <a:pPr marL="0" marR="0" lvl="0" indent="0" algn="just" rtl="0">
              <a:spcBef>
                <a:spcPts val="0"/>
              </a:spcBef>
              <a:spcAft>
                <a:spcPts val="0"/>
              </a:spcAft>
              <a:buNone/>
            </a:pPr>
            <a:r>
              <a:rPr lang="fr-FR" sz="2000">
                <a:solidFill>
                  <a:schemeClr val="dk1"/>
                </a:solidFill>
                <a:latin typeface="Calibri"/>
                <a:ea typeface="Calibri"/>
                <a:cs typeface="Calibri"/>
                <a:sym typeface="Calibri"/>
              </a:rPr>
              <a:t>► Consommation énergétique globale : +9%</a:t>
            </a:r>
            <a:endParaRPr/>
          </a:p>
          <a:p>
            <a:pPr marL="0" marR="0" lvl="0" indent="0" algn="just" rtl="0">
              <a:spcBef>
                <a:spcPts val="0"/>
              </a:spcBef>
              <a:spcAft>
                <a:spcPts val="0"/>
              </a:spcAft>
              <a:buNone/>
            </a:pPr>
            <a:r>
              <a:rPr lang="fr-FR" sz="2000">
                <a:solidFill>
                  <a:schemeClr val="dk1"/>
                </a:solidFill>
                <a:latin typeface="Calibri"/>
                <a:ea typeface="Calibri"/>
                <a:cs typeface="Calibri"/>
                <a:sym typeface="Calibri"/>
              </a:rPr>
              <a:t>► Dans 57 domaines étudiés : pas de dématérialisation, pas de baisse énergétique</a:t>
            </a:r>
            <a:endParaRPr/>
          </a:p>
        </p:txBody>
      </p:sp>
      <p:sp>
        <p:nvSpPr>
          <p:cNvPr id="1165" name="Google Shape;1165;p107"/>
          <p:cNvSpPr/>
          <p:nvPr/>
        </p:nvSpPr>
        <p:spPr>
          <a:xfrm>
            <a:off x="288228" y="5933210"/>
            <a:ext cx="74355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Calibri"/>
                <a:ea typeface="Calibri"/>
                <a:cs typeface="Calibri"/>
                <a:sym typeface="Calibri"/>
              </a:rPr>
              <a:t>Lean ICT-Pour une sobriété numérique, The Shift Project, 2018</a:t>
            </a:r>
            <a:endParaRPr sz="1800" i="1">
              <a:solidFill>
                <a:schemeClr val="dk1"/>
              </a:solidFill>
              <a:latin typeface="Calibri"/>
              <a:ea typeface="Calibri"/>
              <a:cs typeface="Calibri"/>
              <a:sym typeface="Calibri"/>
            </a:endParaRPr>
          </a:p>
        </p:txBody>
      </p:sp>
      <p:pic>
        <p:nvPicPr>
          <p:cNvPr id="1166" name="Google Shape;1166;p107"/>
          <p:cNvPicPr preferRelativeResize="0"/>
          <p:nvPr/>
        </p:nvPicPr>
        <p:blipFill rotWithShape="1">
          <a:blip r:embed="rId3">
            <a:alphaModFix/>
          </a:blip>
          <a:srcRect/>
          <a:stretch/>
        </p:blipFill>
        <p:spPr>
          <a:xfrm>
            <a:off x="0" y="1172184"/>
            <a:ext cx="5640051" cy="3766969"/>
          </a:xfrm>
          <a:prstGeom prst="rect">
            <a:avLst/>
          </a:prstGeom>
          <a:noFill/>
          <a:ln>
            <a:noFill/>
          </a:ln>
        </p:spPr>
      </p:pic>
      <p:sp>
        <p:nvSpPr>
          <p:cNvPr id="1167" name="Google Shape;1167;p107"/>
          <p:cNvSpPr txBox="1"/>
          <p:nvPr/>
        </p:nvSpPr>
        <p:spPr>
          <a:xfrm>
            <a:off x="1311078" y="5106877"/>
            <a:ext cx="9513514" cy="70788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a:solidFill>
                  <a:schemeClr val="dk1"/>
                </a:solidFill>
                <a:latin typeface="Calibri"/>
                <a:ea typeface="Calibri"/>
                <a:cs typeface="Calibri"/>
                <a:sym typeface="Calibri"/>
              </a:rPr>
              <a:t>Les recherches visant une augmentation de « rendement » ou « d’efficacité » vont, </a:t>
            </a:r>
            <a:r>
              <a:rPr lang="fr-FR" sz="2000" b="1">
                <a:solidFill>
                  <a:srgbClr val="00B050"/>
                </a:solidFill>
                <a:latin typeface="Calibri"/>
                <a:ea typeface="Calibri"/>
                <a:cs typeface="Calibri"/>
                <a:sym typeface="Calibri"/>
              </a:rPr>
              <a:t>dans notre société</a:t>
            </a:r>
            <a:r>
              <a:rPr lang="fr-FR" sz="2000">
                <a:solidFill>
                  <a:schemeClr val="dk1"/>
                </a:solidFill>
                <a:latin typeface="Calibri"/>
                <a:ea typeface="Calibri"/>
                <a:cs typeface="Calibri"/>
                <a:sym typeface="Calibri"/>
              </a:rPr>
              <a:t>, à l’encontre de la transition écologique!!</a:t>
            </a:r>
            <a:endParaRPr sz="2000">
              <a:solidFill>
                <a:schemeClr val="dk1"/>
              </a:solidFill>
              <a:latin typeface="Calibri"/>
              <a:ea typeface="Calibri"/>
              <a:cs typeface="Calibri"/>
              <a:sym typeface="Calibri"/>
            </a:endParaRPr>
          </a:p>
        </p:txBody>
      </p:sp>
      <p:sp>
        <p:nvSpPr>
          <p:cNvPr id="1168" name="Google Shape;1168;p107"/>
          <p:cNvSpPr txBox="1"/>
          <p:nvPr/>
        </p:nvSpPr>
        <p:spPr>
          <a:xfrm>
            <a:off x="780294" y="863675"/>
            <a:ext cx="4671072" cy="4369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dirty="0">
                <a:solidFill>
                  <a:schemeClr val="dk1"/>
                </a:solidFill>
                <a:latin typeface="Calibri"/>
                <a:ea typeface="Calibri"/>
                <a:cs typeface="Calibri"/>
                <a:sym typeface="Calibri"/>
              </a:rPr>
              <a:t>Consommation mondiale de papier et carton…</a:t>
            </a:r>
            <a:endParaRPr sz="1800" i="1" dirty="0">
              <a:solidFill>
                <a:schemeClr val="dk1"/>
              </a:solidFill>
              <a:latin typeface="Calibri"/>
              <a:ea typeface="Calibri"/>
              <a:cs typeface="Calibri"/>
              <a:sym typeface="Calibri"/>
            </a:endParaRPr>
          </a:p>
        </p:txBody>
      </p:sp>
      <p:sp>
        <p:nvSpPr>
          <p:cNvPr id="1169" name="Google Shape;1169;p107"/>
          <p:cNvSpPr txBox="1"/>
          <p:nvPr/>
        </p:nvSpPr>
        <p:spPr>
          <a:xfrm>
            <a:off x="5875675" y="2738698"/>
            <a:ext cx="5971800" cy="1980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La mobilité</a:t>
            </a:r>
            <a:endParaRPr/>
          </a:p>
          <a:p>
            <a:pPr marL="0" marR="0" lvl="0" indent="0" algn="just" rtl="0">
              <a:spcBef>
                <a:spcPts val="0"/>
              </a:spcBef>
              <a:spcAft>
                <a:spcPts val="0"/>
              </a:spcAft>
              <a:buNone/>
            </a:pPr>
            <a:r>
              <a:rPr lang="fr-FR" sz="2000">
                <a:solidFill>
                  <a:schemeClr val="dk1"/>
                </a:solidFill>
                <a:latin typeface="Calibri"/>
                <a:ea typeface="Calibri"/>
                <a:cs typeface="Calibri"/>
                <a:sym typeface="Calibri"/>
              </a:rPr>
              <a:t>► Véhicule autonome : enfants, personnes âgées, trajets de nuit, parking mobile, etc…</a:t>
            </a: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fr-FR" sz="2000">
                <a:solidFill>
                  <a:schemeClr val="dk1"/>
                </a:solidFill>
                <a:latin typeface="Calibri"/>
                <a:ea typeface="Calibri"/>
                <a:cs typeface="Calibri"/>
                <a:sym typeface="Calibri"/>
              </a:rPr>
              <a:t>► Blablacar : augmentation des distances moyennes parcourues par français. </a:t>
            </a:r>
            <a:endParaRPr sz="2000">
              <a:solidFill>
                <a:schemeClr val="dk1"/>
              </a:solidFill>
              <a:latin typeface="Calibri"/>
              <a:ea typeface="Calibri"/>
              <a:cs typeface="Calibri"/>
              <a:sym typeface="Calibri"/>
            </a:endParaRPr>
          </a:p>
        </p:txBody>
      </p:sp>
      <p:sp>
        <p:nvSpPr>
          <p:cNvPr id="1170" name="Google Shape;1170;p107"/>
          <p:cNvSpPr/>
          <p:nvPr/>
        </p:nvSpPr>
        <p:spPr>
          <a:xfrm>
            <a:off x="185692" y="136435"/>
            <a:ext cx="4296472" cy="5847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Calibri"/>
                <a:ea typeface="Calibri"/>
                <a:cs typeface="Calibri"/>
                <a:sym typeface="Calibri"/>
              </a:rPr>
              <a:t>Objection n°1 : Certaines thématiques visent à améliorer l’efficacité énergétique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08"/>
          <p:cNvSpPr txBox="1"/>
          <p:nvPr/>
        </p:nvSpPr>
        <p:spPr>
          <a:xfrm>
            <a:off x="6067835" y="99028"/>
            <a:ext cx="226447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L’effet rebond</a:t>
            </a:r>
            <a:endParaRPr sz="2400" b="1" i="0">
              <a:solidFill>
                <a:srgbClr val="000000"/>
              </a:solidFill>
              <a:latin typeface="Arial"/>
              <a:ea typeface="Arial"/>
              <a:cs typeface="Arial"/>
              <a:sym typeface="Arial"/>
            </a:endParaRPr>
          </a:p>
        </p:txBody>
      </p:sp>
      <p:sp>
        <p:nvSpPr>
          <p:cNvPr id="1177" name="Google Shape;1177;p108"/>
          <p:cNvSpPr/>
          <p:nvPr/>
        </p:nvSpPr>
        <p:spPr>
          <a:xfrm>
            <a:off x="185692" y="136435"/>
            <a:ext cx="4296472" cy="5847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Calibri"/>
                <a:ea typeface="Calibri"/>
                <a:cs typeface="Calibri"/>
                <a:sym typeface="Calibri"/>
              </a:rPr>
              <a:t>Objection n°1 : Certaines thématiques visent à améliorer l’efficacité énergétique</a:t>
            </a:r>
            <a:endParaRPr/>
          </a:p>
        </p:txBody>
      </p:sp>
      <p:pic>
        <p:nvPicPr>
          <p:cNvPr id="1178" name="Google Shape;1178;p108"/>
          <p:cNvPicPr preferRelativeResize="0"/>
          <p:nvPr/>
        </p:nvPicPr>
        <p:blipFill rotWithShape="1">
          <a:blip r:embed="rId3">
            <a:alphaModFix/>
          </a:blip>
          <a:srcRect/>
          <a:stretch/>
        </p:blipFill>
        <p:spPr>
          <a:xfrm>
            <a:off x="2532821" y="1405052"/>
            <a:ext cx="5715000" cy="2857500"/>
          </a:xfrm>
          <a:prstGeom prst="rect">
            <a:avLst/>
          </a:prstGeom>
          <a:noFill/>
          <a:ln>
            <a:noFill/>
          </a:ln>
        </p:spPr>
      </p:pic>
      <p:sp>
        <p:nvSpPr>
          <p:cNvPr id="1179" name="Google Shape;1179;p108"/>
          <p:cNvSpPr txBox="1"/>
          <p:nvPr/>
        </p:nvSpPr>
        <p:spPr>
          <a:xfrm>
            <a:off x="3362297" y="4707900"/>
            <a:ext cx="55782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i="1">
                <a:solidFill>
                  <a:schemeClr val="dk1"/>
                </a:solidFill>
                <a:latin typeface="Calibri"/>
                <a:ea typeface="Calibri"/>
                <a:cs typeface="Calibri"/>
                <a:sym typeface="Calibri"/>
              </a:rPr>
              <a:t>Les Amish controlent l’effet rebond !</a:t>
            </a:r>
            <a:endParaRPr sz="2400" i="1">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09"/>
          <p:cNvSpPr txBox="1"/>
          <p:nvPr/>
        </p:nvSpPr>
        <p:spPr>
          <a:xfrm>
            <a:off x="2992017" y="-63500"/>
            <a:ext cx="4240788"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De la connaissance « pure » pas si pure que ca</a:t>
            </a:r>
            <a:endParaRPr sz="2400" b="1" i="0">
              <a:solidFill>
                <a:srgbClr val="000000"/>
              </a:solidFill>
              <a:latin typeface="Arial"/>
              <a:ea typeface="Arial"/>
              <a:cs typeface="Arial"/>
              <a:sym typeface="Arial"/>
            </a:endParaRPr>
          </a:p>
        </p:txBody>
      </p:sp>
      <p:pic>
        <p:nvPicPr>
          <p:cNvPr id="1185" name="Google Shape;1185;p109"/>
          <p:cNvPicPr preferRelativeResize="0"/>
          <p:nvPr/>
        </p:nvPicPr>
        <p:blipFill rotWithShape="1">
          <a:blip r:embed="rId3">
            <a:alphaModFix/>
          </a:blip>
          <a:srcRect/>
          <a:stretch/>
        </p:blipFill>
        <p:spPr>
          <a:xfrm>
            <a:off x="7232805" y="0"/>
            <a:ext cx="4959195" cy="3518252"/>
          </a:xfrm>
          <a:prstGeom prst="rect">
            <a:avLst/>
          </a:prstGeom>
          <a:noFill/>
          <a:ln>
            <a:noFill/>
          </a:ln>
        </p:spPr>
      </p:pic>
      <p:pic>
        <p:nvPicPr>
          <p:cNvPr id="1186" name="Google Shape;1186;p109"/>
          <p:cNvPicPr preferRelativeResize="0"/>
          <p:nvPr/>
        </p:nvPicPr>
        <p:blipFill rotWithShape="1">
          <a:blip r:embed="rId4">
            <a:alphaModFix/>
          </a:blip>
          <a:srcRect/>
          <a:stretch/>
        </p:blipFill>
        <p:spPr>
          <a:xfrm>
            <a:off x="7606920" y="3417020"/>
            <a:ext cx="4495800" cy="3440980"/>
          </a:xfrm>
          <a:prstGeom prst="rect">
            <a:avLst/>
          </a:prstGeom>
          <a:noFill/>
          <a:ln>
            <a:noFill/>
          </a:ln>
        </p:spPr>
      </p:pic>
      <p:pic>
        <p:nvPicPr>
          <p:cNvPr id="1187" name="Google Shape;1187;p109"/>
          <p:cNvPicPr preferRelativeResize="0"/>
          <p:nvPr/>
        </p:nvPicPr>
        <p:blipFill rotWithShape="1">
          <a:blip r:embed="rId5">
            <a:alphaModFix/>
          </a:blip>
          <a:srcRect/>
          <a:stretch/>
        </p:blipFill>
        <p:spPr>
          <a:xfrm>
            <a:off x="1071896" y="943768"/>
            <a:ext cx="4808204" cy="3177437"/>
          </a:xfrm>
          <a:prstGeom prst="rect">
            <a:avLst/>
          </a:prstGeom>
          <a:noFill/>
          <a:ln>
            <a:noFill/>
          </a:ln>
        </p:spPr>
      </p:pic>
      <p:sp>
        <p:nvSpPr>
          <p:cNvPr id="1188" name="Google Shape;1188;p109"/>
          <p:cNvSpPr txBox="1"/>
          <p:nvPr/>
        </p:nvSpPr>
        <p:spPr>
          <a:xfrm>
            <a:off x="846298" y="4799330"/>
            <a:ext cx="5778978" cy="134967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 De nombreux axes de notre recherche scientifique requièrent, </a:t>
            </a:r>
            <a:r>
              <a:rPr lang="fr-FR" sz="2000" b="1">
                <a:solidFill>
                  <a:srgbClr val="00B050"/>
                </a:solidFill>
                <a:latin typeface="Calibri"/>
                <a:ea typeface="Calibri"/>
                <a:cs typeface="Calibri"/>
                <a:sym typeface="Calibri"/>
              </a:rPr>
              <a:t>par nature</a:t>
            </a:r>
            <a:r>
              <a:rPr lang="fr-FR" sz="2000">
                <a:solidFill>
                  <a:schemeClr val="dk1"/>
                </a:solidFill>
                <a:latin typeface="Calibri"/>
                <a:ea typeface="Calibri"/>
                <a:cs typeface="Calibri"/>
                <a:sym typeface="Calibri"/>
              </a:rPr>
              <a:t>, une </a:t>
            </a:r>
            <a:r>
              <a:rPr lang="fr-FR" sz="2000" b="1">
                <a:solidFill>
                  <a:srgbClr val="00B050"/>
                </a:solidFill>
                <a:latin typeface="Calibri"/>
                <a:ea typeface="Calibri"/>
                <a:cs typeface="Calibri"/>
                <a:sym typeface="Calibri"/>
              </a:rPr>
              <a:t>énergie croissante</a:t>
            </a:r>
            <a:r>
              <a:rPr lang="fr-FR" sz="2000">
                <a:solidFill>
                  <a:schemeClr val="dk1"/>
                </a:solidFill>
                <a:latin typeface="Calibri"/>
                <a:ea typeface="Calibri"/>
                <a:cs typeface="Calibri"/>
                <a:sym typeface="Calibri"/>
              </a:rPr>
              <a:t>.</a:t>
            </a:r>
            <a:endParaRPr/>
          </a:p>
          <a:p>
            <a:pPr marL="0" marR="0" lvl="0" indent="0" algn="just"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 Des</a:t>
            </a:r>
            <a:r>
              <a:rPr lang="fr-FR" sz="2000" b="1">
                <a:solidFill>
                  <a:srgbClr val="00B050"/>
                </a:solidFill>
                <a:latin typeface="Calibri"/>
                <a:ea typeface="Calibri"/>
                <a:cs typeface="Calibri"/>
                <a:sym typeface="Calibri"/>
              </a:rPr>
              <a:t> limites </a:t>
            </a:r>
            <a:r>
              <a:rPr lang="fr-FR" sz="2000">
                <a:solidFill>
                  <a:schemeClr val="dk1"/>
                </a:solidFill>
                <a:latin typeface="Calibri"/>
                <a:ea typeface="Calibri"/>
                <a:cs typeface="Calibri"/>
                <a:sym typeface="Calibri"/>
              </a:rPr>
              <a:t>à notre besoin/envie de connaissance dictées par les </a:t>
            </a:r>
            <a:r>
              <a:rPr lang="fr-FR" sz="2000" b="1">
                <a:solidFill>
                  <a:srgbClr val="00B050"/>
                </a:solidFill>
                <a:latin typeface="Calibri"/>
                <a:ea typeface="Calibri"/>
                <a:cs typeface="Calibri"/>
                <a:sym typeface="Calibri"/>
              </a:rPr>
              <a:t>dommages qu’elle cause à la Nature</a:t>
            </a:r>
            <a:r>
              <a:rPr lang="fr-FR"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
        <p:nvSpPr>
          <p:cNvPr id="1189" name="Google Shape;1189;p109"/>
          <p:cNvSpPr/>
          <p:nvPr/>
        </p:nvSpPr>
        <p:spPr>
          <a:xfrm>
            <a:off x="122192" y="105777"/>
            <a:ext cx="2532108" cy="5847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600" i="1">
                <a:solidFill>
                  <a:schemeClr val="dk1"/>
                </a:solidFill>
                <a:latin typeface="Calibri"/>
                <a:ea typeface="Calibri"/>
                <a:cs typeface="Calibri"/>
                <a:sym typeface="Calibri"/>
              </a:rPr>
              <a:t>Objection n°2 : La « connaissance pure »</a:t>
            </a:r>
            <a:endParaRPr sz="1600" i="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6"/>
          <p:cNvSpPr txBox="1">
            <a:spLocks noGrp="1"/>
          </p:cNvSpPr>
          <p:nvPr>
            <p:ph type="title"/>
          </p:nvPr>
        </p:nvSpPr>
        <p:spPr>
          <a:xfrm>
            <a:off x="3875087" y="-52387"/>
            <a:ext cx="4494300" cy="64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fr-FR" sz="2800" b="1" i="0" u="none">
                <a:solidFill>
                  <a:srgbClr val="000000"/>
                </a:solidFill>
                <a:latin typeface="Calibri"/>
                <a:ea typeface="Calibri"/>
                <a:cs typeface="Calibri"/>
                <a:sym typeface="Calibri"/>
              </a:rPr>
              <a:t>5°C, juste un pull en moins ? </a:t>
            </a:r>
            <a:endParaRPr/>
          </a:p>
        </p:txBody>
      </p:sp>
      <p:grpSp>
        <p:nvGrpSpPr>
          <p:cNvPr id="293" name="Google Shape;293;p46"/>
          <p:cNvGrpSpPr/>
          <p:nvPr/>
        </p:nvGrpSpPr>
        <p:grpSpPr>
          <a:xfrm>
            <a:off x="152401" y="409565"/>
            <a:ext cx="11912683" cy="3330550"/>
            <a:chOff x="169016" y="1384085"/>
            <a:chExt cx="11855776" cy="3353015"/>
          </a:xfrm>
        </p:grpSpPr>
        <p:pic>
          <p:nvPicPr>
            <p:cNvPr id="294" name="Google Shape;294;p46"/>
            <p:cNvPicPr preferRelativeResize="0"/>
            <p:nvPr/>
          </p:nvPicPr>
          <p:blipFill rotWithShape="1">
            <a:blip r:embed="rId3">
              <a:alphaModFix/>
            </a:blip>
            <a:srcRect t="12249"/>
            <a:stretch/>
          </p:blipFill>
          <p:spPr>
            <a:xfrm>
              <a:off x="169016" y="1384085"/>
              <a:ext cx="11855776" cy="3353015"/>
            </a:xfrm>
            <a:prstGeom prst="rect">
              <a:avLst/>
            </a:prstGeom>
            <a:noFill/>
            <a:ln>
              <a:noFill/>
            </a:ln>
          </p:spPr>
        </p:pic>
        <p:cxnSp>
          <p:nvCxnSpPr>
            <p:cNvPr id="295" name="Google Shape;295;p46"/>
            <p:cNvCxnSpPr/>
            <p:nvPr/>
          </p:nvCxnSpPr>
          <p:spPr>
            <a:xfrm>
              <a:off x="791507" y="2878399"/>
              <a:ext cx="10542900" cy="38400"/>
            </a:xfrm>
            <a:prstGeom prst="straightConnector1">
              <a:avLst/>
            </a:prstGeom>
            <a:noFill/>
            <a:ln w="28575" cap="flat" cmpd="sng">
              <a:solidFill>
                <a:srgbClr val="FF0000"/>
              </a:solidFill>
              <a:prstDash val="solid"/>
              <a:miter lim="800000"/>
              <a:headEnd type="none" w="med" len="med"/>
              <a:tailEnd type="none" w="med" len="med"/>
            </a:ln>
          </p:spPr>
        </p:cxnSp>
      </p:grpSp>
      <p:sp>
        <p:nvSpPr>
          <p:cNvPr id="296" name="Google Shape;296;p46"/>
          <p:cNvSpPr txBox="1"/>
          <p:nvPr/>
        </p:nvSpPr>
        <p:spPr>
          <a:xfrm>
            <a:off x="7467587" y="5286225"/>
            <a:ext cx="4611600" cy="1323900"/>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Des conditions que l’Homo Sapiens Sapiens n’a jamais connues…</a:t>
            </a:r>
            <a:endParaRPr/>
          </a:p>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 et encore moins l’Homo Agricultura et Elevagirum…</a:t>
            </a:r>
            <a:endParaRPr/>
          </a:p>
        </p:txBody>
      </p:sp>
      <p:pic>
        <p:nvPicPr>
          <p:cNvPr id="297" name="Google Shape;297;p46"/>
          <p:cNvPicPr preferRelativeResize="0"/>
          <p:nvPr/>
        </p:nvPicPr>
        <p:blipFill rotWithShape="1">
          <a:blip r:embed="rId4">
            <a:alphaModFix/>
          </a:blip>
          <a:srcRect t="5332" b="3518"/>
          <a:stretch/>
        </p:blipFill>
        <p:spPr>
          <a:xfrm>
            <a:off x="3887787" y="3830637"/>
            <a:ext cx="3330575" cy="3000375"/>
          </a:xfrm>
          <a:prstGeom prst="rect">
            <a:avLst/>
          </a:prstGeom>
          <a:noFill/>
          <a:ln>
            <a:noFill/>
          </a:ln>
        </p:spPr>
      </p:pic>
      <p:cxnSp>
        <p:nvCxnSpPr>
          <p:cNvPr id="298" name="Google Shape;298;p46"/>
          <p:cNvCxnSpPr/>
          <p:nvPr/>
        </p:nvCxnSpPr>
        <p:spPr>
          <a:xfrm rot="10800000" flipH="1">
            <a:off x="3525837" y="1931937"/>
            <a:ext cx="1516200" cy="1898700"/>
          </a:xfrm>
          <a:prstGeom prst="straightConnector1">
            <a:avLst/>
          </a:prstGeom>
          <a:noFill/>
          <a:ln w="38100" cap="flat" cmpd="sng">
            <a:solidFill>
              <a:schemeClr val="dk1"/>
            </a:solidFill>
            <a:prstDash val="solid"/>
            <a:miter lim="800000"/>
            <a:headEnd type="none" w="med" len="med"/>
            <a:tailEnd type="triangle" w="med" len="med"/>
          </a:ln>
        </p:spPr>
      </p:cxnSp>
      <p:cxnSp>
        <p:nvCxnSpPr>
          <p:cNvPr id="299" name="Google Shape;299;p46"/>
          <p:cNvCxnSpPr/>
          <p:nvPr/>
        </p:nvCxnSpPr>
        <p:spPr>
          <a:xfrm rot="10800000" flipH="1">
            <a:off x="7183437" y="3105287"/>
            <a:ext cx="2112900" cy="922200"/>
          </a:xfrm>
          <a:prstGeom prst="straightConnector1">
            <a:avLst/>
          </a:prstGeom>
          <a:noFill/>
          <a:ln w="38100" cap="flat" cmpd="sng">
            <a:solidFill>
              <a:schemeClr val="dk1"/>
            </a:solidFill>
            <a:prstDash val="solid"/>
            <a:miter lim="800000"/>
            <a:headEnd type="none" w="med" len="med"/>
            <a:tailEnd type="triangle" w="med" len="med"/>
          </a:ln>
        </p:spPr>
      </p:cxnSp>
      <p:pic>
        <p:nvPicPr>
          <p:cNvPr id="300" name="Google Shape;300;p46"/>
          <p:cNvPicPr preferRelativeResize="0"/>
          <p:nvPr/>
        </p:nvPicPr>
        <p:blipFill rotWithShape="1">
          <a:blip r:embed="rId5">
            <a:alphaModFix/>
          </a:blip>
          <a:srcRect/>
          <a:stretch/>
        </p:blipFill>
        <p:spPr>
          <a:xfrm>
            <a:off x="500062" y="4116387"/>
            <a:ext cx="3138486" cy="1785936"/>
          </a:xfrm>
          <a:prstGeom prst="rect">
            <a:avLst/>
          </a:prstGeom>
          <a:noFill/>
          <a:ln>
            <a:noFill/>
          </a:ln>
        </p:spPr>
      </p:pic>
      <p:sp>
        <p:nvSpPr>
          <p:cNvPr id="301" name="Google Shape;301;p46"/>
          <p:cNvSpPr txBox="1"/>
          <p:nvPr/>
        </p:nvSpPr>
        <p:spPr>
          <a:xfrm>
            <a:off x="668337" y="5926137"/>
            <a:ext cx="2802000" cy="3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1" u="none" strike="noStrike" cap="none">
                <a:solidFill>
                  <a:srgbClr val="000000"/>
                </a:solidFill>
                <a:latin typeface="Arial"/>
                <a:ea typeface="Arial"/>
                <a:cs typeface="Arial"/>
                <a:sym typeface="Arial"/>
              </a:rPr>
              <a:t>Toumai, il y a 7 millions d’années</a:t>
            </a:r>
            <a:endParaRPr/>
          </a:p>
        </p:txBody>
      </p:sp>
      <p:pic>
        <p:nvPicPr>
          <p:cNvPr id="302" name="Google Shape;302;p46"/>
          <p:cNvPicPr preferRelativeResize="0"/>
          <p:nvPr/>
        </p:nvPicPr>
        <p:blipFill>
          <a:blip r:embed="rId6">
            <a:alphaModFix/>
          </a:blip>
          <a:stretch>
            <a:fillRect/>
          </a:stretch>
        </p:blipFill>
        <p:spPr>
          <a:xfrm>
            <a:off x="7787400" y="4003575"/>
            <a:ext cx="3971925" cy="1019175"/>
          </a:xfrm>
          <a:prstGeom prst="rect">
            <a:avLst/>
          </a:prstGeom>
          <a:noFill/>
          <a:ln>
            <a:noFill/>
          </a:ln>
        </p:spPr>
      </p:pic>
      <p:cxnSp>
        <p:nvCxnSpPr>
          <p:cNvPr id="303" name="Google Shape;303;p46"/>
          <p:cNvCxnSpPr/>
          <p:nvPr/>
        </p:nvCxnSpPr>
        <p:spPr>
          <a:xfrm rot="10800000" flipH="1">
            <a:off x="10654825" y="2788125"/>
            <a:ext cx="688200" cy="11748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10"/>
          <p:cNvSpPr txBox="1"/>
          <p:nvPr/>
        </p:nvSpPr>
        <p:spPr>
          <a:xfrm>
            <a:off x="1199448" y="106017"/>
            <a:ext cx="9601074"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Les rendements décroissants</a:t>
            </a:r>
            <a:endParaRPr sz="2400" b="1" i="0">
              <a:solidFill>
                <a:srgbClr val="000000"/>
              </a:solidFill>
              <a:latin typeface="Arial"/>
              <a:ea typeface="Arial"/>
              <a:cs typeface="Arial"/>
              <a:sym typeface="Arial"/>
            </a:endParaRPr>
          </a:p>
        </p:txBody>
      </p:sp>
      <p:sp>
        <p:nvSpPr>
          <p:cNvPr id="1195" name="Google Shape;1195;p110"/>
          <p:cNvSpPr txBox="1"/>
          <p:nvPr/>
        </p:nvSpPr>
        <p:spPr>
          <a:xfrm>
            <a:off x="1199448" y="5385703"/>
            <a:ext cx="9963305" cy="137372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2000">
                <a:solidFill>
                  <a:schemeClr val="dk1"/>
                </a:solidFill>
                <a:latin typeface="Calibri"/>
                <a:ea typeface="Calibri"/>
                <a:cs typeface="Calibri"/>
                <a:sym typeface="Calibri"/>
              </a:rPr>
              <a:t>► Rendements décroissants : apparaissent </a:t>
            </a:r>
            <a:r>
              <a:rPr lang="fr-FR" sz="2000" b="1">
                <a:solidFill>
                  <a:srgbClr val="00B050"/>
                </a:solidFill>
                <a:latin typeface="Calibri"/>
                <a:ea typeface="Calibri"/>
                <a:cs typeface="Calibri"/>
                <a:sym typeface="Calibri"/>
              </a:rPr>
              <a:t>dans tous les domaines</a:t>
            </a:r>
            <a:r>
              <a:rPr lang="fr-FR" sz="2000">
                <a:solidFill>
                  <a:schemeClr val="dk1"/>
                </a:solidFill>
                <a:latin typeface="Calibri"/>
                <a:ea typeface="Calibri"/>
                <a:cs typeface="Calibri"/>
                <a:sym typeface="Calibri"/>
              </a:rPr>
              <a:t>, y compris la recherche</a:t>
            </a:r>
            <a:endParaRPr/>
          </a:p>
          <a:p>
            <a:pPr marL="0" marR="0" lvl="0" indent="0" algn="just" rtl="0">
              <a:spcBef>
                <a:spcPts val="0"/>
              </a:spcBef>
              <a:spcAft>
                <a:spcPts val="0"/>
              </a:spcAft>
              <a:buNone/>
            </a:pPr>
            <a:r>
              <a:rPr lang="fr-FR" sz="2000">
                <a:solidFill>
                  <a:schemeClr val="dk1"/>
                </a:solidFill>
                <a:latin typeface="Calibri"/>
                <a:ea typeface="Calibri"/>
                <a:cs typeface="Calibri"/>
                <a:sym typeface="Calibri"/>
              </a:rPr>
              <a:t>► Energie : Photovoltaïque 1839; Supraconductivité 1911; Fusion 1934; Fission 1938; </a:t>
            </a:r>
            <a:endParaRPr/>
          </a:p>
          <a:p>
            <a:pPr marL="0" marR="0" lvl="0" indent="0" algn="just" rtl="0">
              <a:spcBef>
                <a:spcPts val="0"/>
              </a:spcBef>
              <a:spcAft>
                <a:spcPts val="0"/>
              </a:spcAft>
              <a:buNone/>
            </a:pPr>
            <a:r>
              <a:rPr lang="fr-FR" sz="2000" b="1">
                <a:solidFill>
                  <a:schemeClr val="dk1"/>
                </a:solidFill>
                <a:latin typeface="Calibri"/>
                <a:ea typeface="Calibri"/>
                <a:cs typeface="Calibri"/>
                <a:sym typeface="Calibri"/>
              </a:rPr>
              <a:t>►</a:t>
            </a:r>
            <a:r>
              <a:rPr lang="fr-FR" sz="2000" b="1">
                <a:solidFill>
                  <a:srgbClr val="00B050"/>
                </a:solidFill>
                <a:latin typeface="Calibri"/>
                <a:ea typeface="Calibri"/>
                <a:cs typeface="Calibri"/>
                <a:sym typeface="Calibri"/>
              </a:rPr>
              <a:t> Continuons-nous à « trouver » uniquement/principalement parce que nous utilisons des quantités d’énergie en croissance exponentielle?</a:t>
            </a:r>
            <a:endParaRPr sz="2000" b="1">
              <a:solidFill>
                <a:srgbClr val="00B050"/>
              </a:solidFill>
              <a:latin typeface="Calibri"/>
              <a:ea typeface="Calibri"/>
              <a:cs typeface="Calibri"/>
              <a:sym typeface="Calibri"/>
            </a:endParaRPr>
          </a:p>
        </p:txBody>
      </p:sp>
      <p:pic>
        <p:nvPicPr>
          <p:cNvPr id="1196" name="Google Shape;1196;p110"/>
          <p:cNvPicPr preferRelativeResize="0"/>
          <p:nvPr/>
        </p:nvPicPr>
        <p:blipFill rotWithShape="1">
          <a:blip r:embed="rId3">
            <a:alphaModFix/>
          </a:blip>
          <a:srcRect/>
          <a:stretch/>
        </p:blipFill>
        <p:spPr>
          <a:xfrm>
            <a:off x="108856" y="567683"/>
            <a:ext cx="3320144" cy="2332566"/>
          </a:xfrm>
          <a:prstGeom prst="rect">
            <a:avLst/>
          </a:prstGeom>
          <a:noFill/>
          <a:ln>
            <a:noFill/>
          </a:ln>
        </p:spPr>
      </p:pic>
      <p:pic>
        <p:nvPicPr>
          <p:cNvPr id="1197" name="Google Shape;1197;p110"/>
          <p:cNvPicPr preferRelativeResize="0"/>
          <p:nvPr/>
        </p:nvPicPr>
        <p:blipFill rotWithShape="1">
          <a:blip r:embed="rId4">
            <a:alphaModFix/>
          </a:blip>
          <a:srcRect/>
          <a:stretch/>
        </p:blipFill>
        <p:spPr>
          <a:xfrm>
            <a:off x="3594729" y="546099"/>
            <a:ext cx="3262210" cy="2257114"/>
          </a:xfrm>
          <a:prstGeom prst="rect">
            <a:avLst/>
          </a:prstGeom>
          <a:noFill/>
          <a:ln>
            <a:noFill/>
          </a:ln>
        </p:spPr>
      </p:pic>
      <p:sp>
        <p:nvSpPr>
          <p:cNvPr id="1198" name="Google Shape;1198;p110"/>
          <p:cNvSpPr txBox="1"/>
          <p:nvPr/>
        </p:nvSpPr>
        <p:spPr>
          <a:xfrm>
            <a:off x="223078" y="2900249"/>
            <a:ext cx="2774122"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chemeClr val="dk1"/>
                </a:solidFill>
                <a:latin typeface="Calibri"/>
                <a:ea typeface="Calibri"/>
                <a:cs typeface="Calibri"/>
                <a:sym typeface="Calibri"/>
              </a:rPr>
              <a:t>Découverte de l’électron</a:t>
            </a:r>
            <a:endParaRPr/>
          </a:p>
        </p:txBody>
      </p:sp>
      <p:sp>
        <p:nvSpPr>
          <p:cNvPr id="1199" name="Google Shape;1199;p110"/>
          <p:cNvSpPr txBox="1"/>
          <p:nvPr/>
        </p:nvSpPr>
        <p:spPr>
          <a:xfrm>
            <a:off x="3440208" y="2803213"/>
            <a:ext cx="341673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b="1">
                <a:solidFill>
                  <a:schemeClr val="dk1"/>
                </a:solidFill>
                <a:latin typeface="Calibri"/>
                <a:ea typeface="Calibri"/>
                <a:cs typeface="Calibri"/>
                <a:sym typeface="Calibri"/>
              </a:rPr>
              <a:t>Découverte du boson de Higgs</a:t>
            </a:r>
            <a:endParaRPr/>
          </a:p>
        </p:txBody>
      </p:sp>
      <p:pic>
        <p:nvPicPr>
          <p:cNvPr id="1200" name="Google Shape;1200;p110"/>
          <p:cNvPicPr preferRelativeResize="0"/>
          <p:nvPr/>
        </p:nvPicPr>
        <p:blipFill rotWithShape="1">
          <a:blip r:embed="rId5">
            <a:alphaModFix/>
          </a:blip>
          <a:srcRect/>
          <a:stretch/>
        </p:blipFill>
        <p:spPr>
          <a:xfrm>
            <a:off x="7312739" y="683290"/>
            <a:ext cx="3761661" cy="3503423"/>
          </a:xfrm>
          <a:prstGeom prst="rect">
            <a:avLst/>
          </a:prstGeom>
          <a:noFill/>
          <a:ln>
            <a:noFill/>
          </a:ln>
        </p:spPr>
      </p:pic>
      <p:sp>
        <p:nvSpPr>
          <p:cNvPr id="1201" name="Google Shape;1201;p110"/>
          <p:cNvSpPr/>
          <p:nvPr/>
        </p:nvSpPr>
        <p:spPr>
          <a:xfrm>
            <a:off x="7122147" y="4256427"/>
            <a:ext cx="4613024"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i="1">
                <a:solidFill>
                  <a:schemeClr val="dk1"/>
                </a:solidFill>
                <a:latin typeface="Calibri"/>
                <a:ea typeface="Calibri"/>
                <a:cs typeface="Calibri"/>
                <a:sym typeface="Calibri"/>
              </a:rPr>
              <a:t>Productivité du système de santé américain (gain d’espérance de vie divisé par PIB consacré à la santé)</a:t>
            </a:r>
            <a:endParaRPr sz="2000" i="1">
              <a:solidFill>
                <a:schemeClr val="dk1"/>
              </a:solidFill>
              <a:latin typeface="Calibri"/>
              <a:ea typeface="Calibri"/>
              <a:cs typeface="Calibri"/>
              <a:sym typeface="Calibri"/>
            </a:endParaRPr>
          </a:p>
        </p:txBody>
      </p:sp>
      <p:sp>
        <p:nvSpPr>
          <p:cNvPr id="1202" name="Google Shape;1202;p110"/>
          <p:cNvSpPr txBox="1"/>
          <p:nvPr/>
        </p:nvSpPr>
        <p:spPr>
          <a:xfrm>
            <a:off x="435190" y="4907242"/>
            <a:ext cx="25442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Savon et hygiène: 5 €</a:t>
            </a:r>
            <a:endParaRPr sz="1800" b="1">
              <a:solidFill>
                <a:schemeClr val="dk1"/>
              </a:solidFill>
              <a:latin typeface="Calibri"/>
              <a:ea typeface="Calibri"/>
              <a:cs typeface="Calibri"/>
              <a:sym typeface="Calibri"/>
            </a:endParaRPr>
          </a:p>
        </p:txBody>
      </p:sp>
      <p:pic>
        <p:nvPicPr>
          <p:cNvPr id="1203" name="Google Shape;1203;p110"/>
          <p:cNvPicPr preferRelativeResize="0"/>
          <p:nvPr/>
        </p:nvPicPr>
        <p:blipFill rotWithShape="1">
          <a:blip r:embed="rId6">
            <a:alphaModFix/>
          </a:blip>
          <a:srcRect/>
          <a:stretch/>
        </p:blipFill>
        <p:spPr>
          <a:xfrm>
            <a:off x="4040916" y="3427888"/>
            <a:ext cx="2029467" cy="1517650"/>
          </a:xfrm>
          <a:prstGeom prst="rect">
            <a:avLst/>
          </a:prstGeom>
          <a:noFill/>
          <a:ln>
            <a:noFill/>
          </a:ln>
        </p:spPr>
      </p:pic>
      <p:sp>
        <p:nvSpPr>
          <p:cNvPr id="1204" name="Google Shape;1204;p110"/>
          <p:cNvSpPr txBox="1"/>
          <p:nvPr/>
        </p:nvSpPr>
        <p:spPr>
          <a:xfrm>
            <a:off x="3338027" y="4951114"/>
            <a:ext cx="351891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chemeClr val="dk1"/>
                </a:solidFill>
                <a:latin typeface="Calibri"/>
                <a:ea typeface="Calibri"/>
                <a:cs typeface="Calibri"/>
                <a:sym typeface="Calibri"/>
              </a:rPr>
              <a:t>Chimio (Torisel): 12000 €/mois</a:t>
            </a:r>
            <a:endParaRPr sz="1800" b="1">
              <a:solidFill>
                <a:schemeClr val="dk1"/>
              </a:solidFill>
              <a:latin typeface="Calibri"/>
              <a:ea typeface="Calibri"/>
              <a:cs typeface="Calibri"/>
              <a:sym typeface="Calibri"/>
            </a:endParaRPr>
          </a:p>
        </p:txBody>
      </p:sp>
      <p:pic>
        <p:nvPicPr>
          <p:cNvPr id="1205" name="Google Shape;1205;p110"/>
          <p:cNvPicPr preferRelativeResize="0"/>
          <p:nvPr/>
        </p:nvPicPr>
        <p:blipFill rotWithShape="1">
          <a:blip r:embed="rId7">
            <a:alphaModFix/>
          </a:blip>
          <a:srcRect/>
          <a:stretch/>
        </p:blipFill>
        <p:spPr>
          <a:xfrm>
            <a:off x="339495" y="3723680"/>
            <a:ext cx="1230888" cy="1118305"/>
          </a:xfrm>
          <a:prstGeom prst="rect">
            <a:avLst/>
          </a:prstGeom>
          <a:noFill/>
          <a:ln>
            <a:noFill/>
          </a:ln>
        </p:spPr>
      </p:pic>
      <p:pic>
        <p:nvPicPr>
          <p:cNvPr id="1206" name="Google Shape;1206;p110"/>
          <p:cNvPicPr preferRelativeResize="0"/>
          <p:nvPr/>
        </p:nvPicPr>
        <p:blipFill rotWithShape="1">
          <a:blip r:embed="rId8">
            <a:alphaModFix/>
          </a:blip>
          <a:srcRect/>
          <a:stretch/>
        </p:blipFill>
        <p:spPr>
          <a:xfrm>
            <a:off x="1570383" y="3748578"/>
            <a:ext cx="1068508" cy="106850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11"/>
          <p:cNvSpPr txBox="1"/>
          <p:nvPr/>
        </p:nvSpPr>
        <p:spPr>
          <a:xfrm>
            <a:off x="4234196" y="-13677"/>
            <a:ext cx="327978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Le mythe du progrès</a:t>
            </a:r>
            <a:endParaRPr sz="2400" b="1" i="0">
              <a:solidFill>
                <a:srgbClr val="000000"/>
              </a:solidFill>
              <a:latin typeface="Arial"/>
              <a:ea typeface="Arial"/>
              <a:cs typeface="Arial"/>
              <a:sym typeface="Arial"/>
            </a:endParaRPr>
          </a:p>
        </p:txBody>
      </p:sp>
      <p:grpSp>
        <p:nvGrpSpPr>
          <p:cNvPr id="1212" name="Google Shape;1212;p111"/>
          <p:cNvGrpSpPr/>
          <p:nvPr/>
        </p:nvGrpSpPr>
        <p:grpSpPr>
          <a:xfrm>
            <a:off x="1" y="453244"/>
            <a:ext cx="12111881" cy="3479671"/>
            <a:chOff x="1" y="453244"/>
            <a:chExt cx="12111881" cy="3479671"/>
          </a:xfrm>
        </p:grpSpPr>
        <p:cxnSp>
          <p:nvCxnSpPr>
            <p:cNvPr id="1213" name="Google Shape;1213;p111"/>
            <p:cNvCxnSpPr/>
            <p:nvPr/>
          </p:nvCxnSpPr>
          <p:spPr>
            <a:xfrm rot="10800000" flipH="1">
              <a:off x="905248" y="1187308"/>
              <a:ext cx="24714" cy="2063578"/>
            </a:xfrm>
            <a:prstGeom prst="straightConnector1">
              <a:avLst/>
            </a:prstGeom>
            <a:noFill/>
            <a:ln w="38100" cap="flat" cmpd="sng">
              <a:solidFill>
                <a:schemeClr val="dk1"/>
              </a:solidFill>
              <a:prstDash val="solid"/>
              <a:miter lim="800000"/>
              <a:headEnd type="none" w="sm" len="sm"/>
              <a:tailEnd type="triangle" w="med" len="med"/>
            </a:ln>
          </p:spPr>
        </p:cxnSp>
        <p:sp>
          <p:nvSpPr>
            <p:cNvPr id="1214" name="Google Shape;1214;p111"/>
            <p:cNvSpPr txBox="1"/>
            <p:nvPr/>
          </p:nvSpPr>
          <p:spPr>
            <a:xfrm>
              <a:off x="1" y="3225029"/>
              <a:ext cx="159026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Espérance de vie</a:t>
              </a:r>
              <a:endParaRPr sz="2000" b="1">
                <a:solidFill>
                  <a:schemeClr val="dk1"/>
                </a:solidFill>
                <a:latin typeface="Calibri"/>
                <a:ea typeface="Calibri"/>
                <a:cs typeface="Calibri"/>
                <a:sym typeface="Calibri"/>
              </a:endParaRPr>
            </a:p>
          </p:txBody>
        </p:sp>
        <p:sp>
          <p:nvSpPr>
            <p:cNvPr id="1215" name="Google Shape;1215;p111"/>
            <p:cNvSpPr txBox="1"/>
            <p:nvPr/>
          </p:nvSpPr>
          <p:spPr>
            <a:xfrm>
              <a:off x="2198487" y="2998489"/>
              <a:ext cx="1356332"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Révolution agricole</a:t>
              </a:r>
              <a:endParaRPr sz="1800" i="1">
                <a:solidFill>
                  <a:schemeClr val="dk1"/>
                </a:solidFill>
                <a:latin typeface="Calibri"/>
                <a:ea typeface="Calibri"/>
                <a:cs typeface="Calibri"/>
                <a:sym typeface="Calibri"/>
              </a:endParaRPr>
            </a:p>
          </p:txBody>
        </p:sp>
        <p:sp>
          <p:nvSpPr>
            <p:cNvPr id="1216" name="Google Shape;1216;p111"/>
            <p:cNvSpPr txBox="1"/>
            <p:nvPr/>
          </p:nvSpPr>
          <p:spPr>
            <a:xfrm>
              <a:off x="2696279" y="1515408"/>
              <a:ext cx="2369912"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Augmentation robustesse génétique des humains</a:t>
              </a:r>
              <a:endParaRPr sz="1800" i="1">
                <a:solidFill>
                  <a:schemeClr val="dk1"/>
                </a:solidFill>
                <a:latin typeface="Calibri"/>
                <a:ea typeface="Calibri"/>
                <a:cs typeface="Calibri"/>
                <a:sym typeface="Calibri"/>
              </a:endParaRPr>
            </a:p>
          </p:txBody>
        </p:sp>
        <p:sp>
          <p:nvSpPr>
            <p:cNvPr id="1217" name="Google Shape;1217;p111"/>
            <p:cNvSpPr txBox="1"/>
            <p:nvPr/>
          </p:nvSpPr>
          <p:spPr>
            <a:xfrm>
              <a:off x="7954053" y="720204"/>
              <a:ext cx="1818488"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Intensification moyen-âge. urbanisation, féodalité, commerce, etc..</a:t>
              </a:r>
              <a:endParaRPr sz="1800" i="1">
                <a:solidFill>
                  <a:schemeClr val="dk1"/>
                </a:solidFill>
                <a:latin typeface="Calibri"/>
                <a:ea typeface="Calibri"/>
                <a:cs typeface="Calibri"/>
                <a:sym typeface="Calibri"/>
              </a:endParaRPr>
            </a:p>
          </p:txBody>
        </p:sp>
        <p:sp>
          <p:nvSpPr>
            <p:cNvPr id="1218" name="Google Shape;1218;p111"/>
            <p:cNvSpPr txBox="1"/>
            <p:nvPr/>
          </p:nvSpPr>
          <p:spPr>
            <a:xfrm>
              <a:off x="941276" y="1082521"/>
              <a:ext cx="181848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Chasse- cueillette-pêche</a:t>
              </a:r>
              <a:endParaRPr sz="1800" i="1">
                <a:solidFill>
                  <a:schemeClr val="dk1"/>
                </a:solidFill>
                <a:latin typeface="Calibri"/>
                <a:ea typeface="Calibri"/>
                <a:cs typeface="Calibri"/>
                <a:sym typeface="Calibri"/>
              </a:endParaRPr>
            </a:p>
          </p:txBody>
        </p:sp>
        <p:sp>
          <p:nvSpPr>
            <p:cNvPr id="1219" name="Google Shape;1219;p111"/>
            <p:cNvSpPr txBox="1"/>
            <p:nvPr/>
          </p:nvSpPr>
          <p:spPr>
            <a:xfrm>
              <a:off x="5056201" y="759947"/>
              <a:ext cx="279118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Agriculture de subsistance. Villages et communautés isolées. </a:t>
              </a:r>
              <a:endParaRPr sz="1800" i="1">
                <a:solidFill>
                  <a:schemeClr val="dk1"/>
                </a:solidFill>
                <a:latin typeface="Calibri"/>
                <a:ea typeface="Calibri"/>
                <a:cs typeface="Calibri"/>
                <a:sym typeface="Calibri"/>
              </a:endParaRPr>
            </a:p>
          </p:txBody>
        </p:sp>
        <p:sp>
          <p:nvSpPr>
            <p:cNvPr id="1220" name="Google Shape;1220;p111"/>
            <p:cNvSpPr txBox="1"/>
            <p:nvPr/>
          </p:nvSpPr>
          <p:spPr>
            <a:xfrm>
              <a:off x="8472293" y="2833300"/>
              <a:ext cx="181848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Révolution industrielle</a:t>
              </a:r>
              <a:endParaRPr sz="1800" i="1">
                <a:solidFill>
                  <a:schemeClr val="dk1"/>
                </a:solidFill>
                <a:latin typeface="Calibri"/>
                <a:ea typeface="Calibri"/>
                <a:cs typeface="Calibri"/>
                <a:sym typeface="Calibri"/>
              </a:endParaRPr>
            </a:p>
          </p:txBody>
        </p:sp>
        <p:sp>
          <p:nvSpPr>
            <p:cNvPr id="1221" name="Google Shape;1221;p111"/>
            <p:cNvSpPr txBox="1"/>
            <p:nvPr/>
          </p:nvSpPr>
          <p:spPr>
            <a:xfrm>
              <a:off x="9853324" y="453244"/>
              <a:ext cx="1633575"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i="1">
                  <a:solidFill>
                    <a:schemeClr val="dk1"/>
                  </a:solidFill>
                  <a:latin typeface="Calibri"/>
                  <a:ea typeface="Calibri"/>
                  <a:cs typeface="Calibri"/>
                  <a:sym typeface="Calibri"/>
                </a:rPr>
                <a:t>Pactole énergétique et médecine moderne</a:t>
              </a:r>
              <a:endParaRPr sz="1800" i="1">
                <a:solidFill>
                  <a:schemeClr val="dk1"/>
                </a:solidFill>
                <a:latin typeface="Calibri"/>
                <a:ea typeface="Calibri"/>
                <a:cs typeface="Calibri"/>
                <a:sym typeface="Calibri"/>
              </a:endParaRPr>
            </a:p>
          </p:txBody>
        </p:sp>
        <p:sp>
          <p:nvSpPr>
            <p:cNvPr id="1222" name="Google Shape;1222;p111"/>
            <p:cNvSpPr/>
            <p:nvPr/>
          </p:nvSpPr>
          <p:spPr>
            <a:xfrm>
              <a:off x="11471279" y="1056731"/>
              <a:ext cx="264093" cy="26115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3" name="Google Shape;1223;p111"/>
            <p:cNvSpPr txBox="1"/>
            <p:nvPr/>
          </p:nvSpPr>
          <p:spPr>
            <a:xfrm>
              <a:off x="10547020" y="1633453"/>
              <a:ext cx="1564862"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b="1">
                  <a:solidFill>
                    <a:srgbClr val="FF0000"/>
                  </a:solidFill>
                  <a:latin typeface="Calibri"/>
                  <a:ea typeface="Calibri"/>
                  <a:cs typeface="Calibri"/>
                  <a:sym typeface="Calibri"/>
                </a:rPr>
                <a:t>Vous êtes ici</a:t>
              </a:r>
              <a:endParaRPr sz="2400" b="1">
                <a:solidFill>
                  <a:srgbClr val="FF0000"/>
                </a:solidFill>
                <a:latin typeface="Calibri"/>
                <a:ea typeface="Calibri"/>
                <a:cs typeface="Calibri"/>
                <a:sym typeface="Calibri"/>
              </a:endParaRPr>
            </a:p>
          </p:txBody>
        </p:sp>
      </p:grpSp>
      <p:sp>
        <p:nvSpPr>
          <p:cNvPr id="1224" name="Google Shape;1224;p111"/>
          <p:cNvSpPr txBox="1"/>
          <p:nvPr/>
        </p:nvSpPr>
        <p:spPr>
          <a:xfrm>
            <a:off x="905248" y="4520523"/>
            <a:ext cx="10558524" cy="175432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Historiquement, les « progrès » technologiques ont toujours été associés à une </a:t>
            </a:r>
            <a:r>
              <a:rPr lang="fr-FR" sz="1800" b="1">
                <a:solidFill>
                  <a:srgbClr val="00B050"/>
                </a:solidFill>
                <a:latin typeface="Calibri"/>
                <a:ea typeface="Calibri"/>
                <a:cs typeface="Calibri"/>
                <a:sym typeface="Calibri"/>
              </a:rPr>
              <a:t>dégradation des conditions de vie des humains</a:t>
            </a:r>
            <a:r>
              <a:rPr lang="fr-FR" sz="1800">
                <a:solidFill>
                  <a:schemeClr val="dk1"/>
                </a:solidFill>
                <a:latin typeface="Calibri"/>
                <a:ea typeface="Calibri"/>
                <a:cs typeface="Calibri"/>
                <a:sym typeface="Calibri"/>
              </a:rPr>
              <a:t> et à une exploitation supplémentaire de la Nature et des humains.</a:t>
            </a:r>
            <a:endParaRPr/>
          </a:p>
          <a:p>
            <a:pPr marL="0" marR="0" lvl="0" indent="0" algn="l" rtl="0">
              <a:spcBef>
                <a:spcPts val="0"/>
              </a:spcBef>
              <a:spcAft>
                <a:spcPts val="0"/>
              </a:spcAft>
              <a:buNone/>
            </a:pPr>
            <a:r>
              <a:rPr lang="fr-FR" sz="1800" b="1">
                <a:solidFill>
                  <a:srgbClr val="FF0000"/>
                </a:solidFill>
                <a:latin typeface="Calibri"/>
                <a:ea typeface="Calibri"/>
                <a:cs typeface="Calibri"/>
                <a:sym typeface="Calibri"/>
              </a:rPr>
              <a:t>SAUF</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depuis le pactole énergétique des énergies fossiles.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Notre culture nous laisse penser que cette </a:t>
            </a:r>
            <a:r>
              <a:rPr lang="fr-FR" sz="1800" b="1">
                <a:solidFill>
                  <a:srgbClr val="00B050"/>
                </a:solidFill>
                <a:latin typeface="Calibri"/>
                <a:ea typeface="Calibri"/>
                <a:cs typeface="Calibri"/>
                <a:sym typeface="Calibri"/>
              </a:rPr>
              <a:t>exception historique </a:t>
            </a:r>
            <a:r>
              <a:rPr lang="fr-FR" sz="1800">
                <a:solidFill>
                  <a:schemeClr val="dk1"/>
                </a:solidFill>
                <a:latin typeface="Calibri"/>
                <a:ea typeface="Calibri"/>
                <a:cs typeface="Calibri"/>
                <a:sym typeface="Calibri"/>
              </a:rPr>
              <a:t>est une généralité…</a:t>
            </a:r>
            <a:endParaRPr sz="1800">
              <a:solidFill>
                <a:schemeClr val="dk1"/>
              </a:solidFill>
              <a:latin typeface="Calibri"/>
              <a:ea typeface="Calibri"/>
              <a:cs typeface="Calibri"/>
              <a:sym typeface="Calibri"/>
            </a:endParaRPr>
          </a:p>
        </p:txBody>
      </p:sp>
      <p:sp>
        <p:nvSpPr>
          <p:cNvPr id="1225" name="Google Shape;1225;p111"/>
          <p:cNvSpPr/>
          <p:nvPr/>
        </p:nvSpPr>
        <p:spPr>
          <a:xfrm>
            <a:off x="1047943" y="618273"/>
            <a:ext cx="10807700" cy="2861358"/>
          </a:xfrm>
          <a:custGeom>
            <a:avLst/>
            <a:gdLst/>
            <a:ahLst/>
            <a:cxnLst/>
            <a:rect l="l" t="t" r="r" b="b"/>
            <a:pathLst>
              <a:path w="10807700" h="2861358" extrusionOk="0">
                <a:moveTo>
                  <a:pt x="0" y="1282700"/>
                </a:moveTo>
                <a:cubicBezTo>
                  <a:pt x="444500" y="1114425"/>
                  <a:pt x="889000" y="946150"/>
                  <a:pt x="1143000" y="1130300"/>
                </a:cubicBezTo>
                <a:cubicBezTo>
                  <a:pt x="1397000" y="1314450"/>
                  <a:pt x="1246717" y="2222500"/>
                  <a:pt x="1524000" y="2387600"/>
                </a:cubicBezTo>
                <a:cubicBezTo>
                  <a:pt x="1801283" y="2552700"/>
                  <a:pt x="2173817" y="2328333"/>
                  <a:pt x="2806700" y="2120900"/>
                </a:cubicBezTo>
                <a:cubicBezTo>
                  <a:pt x="3439583" y="1913467"/>
                  <a:pt x="4353983" y="1145117"/>
                  <a:pt x="5321300" y="1143000"/>
                </a:cubicBezTo>
                <a:cubicBezTo>
                  <a:pt x="6288617" y="1140883"/>
                  <a:pt x="7937500" y="1837267"/>
                  <a:pt x="8610600" y="2108200"/>
                </a:cubicBezTo>
                <a:cubicBezTo>
                  <a:pt x="9283700" y="2379133"/>
                  <a:pt x="8993717" y="3119967"/>
                  <a:pt x="9359900" y="2768600"/>
                </a:cubicBezTo>
                <a:cubicBezTo>
                  <a:pt x="9726083" y="2417233"/>
                  <a:pt x="10266891" y="1208616"/>
                  <a:pt x="10807700" y="0"/>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12"/>
          <p:cNvSpPr txBox="1"/>
          <p:nvPr/>
        </p:nvSpPr>
        <p:spPr>
          <a:xfrm>
            <a:off x="1490996" y="93804"/>
            <a:ext cx="327978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fr-FR" sz="2400" b="1" i="0">
                <a:solidFill>
                  <a:srgbClr val="000000"/>
                </a:solidFill>
                <a:latin typeface="Arial"/>
                <a:ea typeface="Arial"/>
                <a:cs typeface="Arial"/>
                <a:sym typeface="Arial"/>
              </a:rPr>
              <a:t>Le mythe du progrès</a:t>
            </a:r>
            <a:endParaRPr sz="2400" b="1" i="0">
              <a:solidFill>
                <a:srgbClr val="000000"/>
              </a:solidFill>
              <a:latin typeface="Arial"/>
              <a:ea typeface="Arial"/>
              <a:cs typeface="Arial"/>
              <a:sym typeface="Arial"/>
            </a:endParaRPr>
          </a:p>
        </p:txBody>
      </p:sp>
      <p:pic>
        <p:nvPicPr>
          <p:cNvPr id="1231" name="Google Shape;1231;p112"/>
          <p:cNvPicPr preferRelativeResize="0"/>
          <p:nvPr/>
        </p:nvPicPr>
        <p:blipFill rotWithShape="1">
          <a:blip r:embed="rId3">
            <a:alphaModFix/>
          </a:blip>
          <a:srcRect l="71304"/>
          <a:stretch/>
        </p:blipFill>
        <p:spPr>
          <a:xfrm>
            <a:off x="450573" y="2299252"/>
            <a:ext cx="2875722" cy="2918012"/>
          </a:xfrm>
          <a:prstGeom prst="rect">
            <a:avLst/>
          </a:prstGeom>
          <a:noFill/>
          <a:ln w="9525" cap="flat" cmpd="sng">
            <a:solidFill>
              <a:schemeClr val="dk1"/>
            </a:solidFill>
            <a:prstDash val="solid"/>
            <a:round/>
            <a:headEnd type="none" w="sm" len="sm"/>
            <a:tailEnd type="none" w="sm" len="sm"/>
          </a:ln>
        </p:spPr>
      </p:pic>
      <p:cxnSp>
        <p:nvCxnSpPr>
          <p:cNvPr id="1232" name="Google Shape;1232;p112"/>
          <p:cNvCxnSpPr/>
          <p:nvPr/>
        </p:nvCxnSpPr>
        <p:spPr>
          <a:xfrm rot="10800000" flipH="1">
            <a:off x="2743200" y="1152045"/>
            <a:ext cx="2941983" cy="1789943"/>
          </a:xfrm>
          <a:prstGeom prst="straightConnector1">
            <a:avLst/>
          </a:prstGeom>
          <a:noFill/>
          <a:ln w="38100" cap="flat" cmpd="sng">
            <a:solidFill>
              <a:schemeClr val="dk1"/>
            </a:solidFill>
            <a:prstDash val="solid"/>
            <a:miter lim="800000"/>
            <a:headEnd type="none" w="sm" len="sm"/>
            <a:tailEnd type="triangle" w="med" len="med"/>
          </a:ln>
        </p:spPr>
      </p:cxnSp>
      <p:sp>
        <p:nvSpPr>
          <p:cNvPr id="1233" name="Google Shape;1233;p112"/>
          <p:cNvSpPr txBox="1"/>
          <p:nvPr/>
        </p:nvSpPr>
        <p:spPr>
          <a:xfrm>
            <a:off x="5419652" y="709357"/>
            <a:ext cx="2716696"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i="1">
                <a:solidFill>
                  <a:schemeClr val="dk1"/>
                </a:solidFill>
                <a:latin typeface="Calibri"/>
                <a:ea typeface="Calibri"/>
                <a:cs typeface="Calibri"/>
                <a:sym typeface="Calibri"/>
              </a:rPr>
              <a:t>L’ère de la Planète inhabitable</a:t>
            </a:r>
            <a:endParaRPr sz="2000" i="1">
              <a:solidFill>
                <a:schemeClr val="dk1"/>
              </a:solidFill>
              <a:latin typeface="Calibri"/>
              <a:ea typeface="Calibri"/>
              <a:cs typeface="Calibri"/>
              <a:sym typeface="Calibri"/>
            </a:endParaRPr>
          </a:p>
        </p:txBody>
      </p:sp>
      <p:pic>
        <p:nvPicPr>
          <p:cNvPr id="1234" name="Google Shape;1234;p112"/>
          <p:cNvPicPr preferRelativeResize="0"/>
          <p:nvPr/>
        </p:nvPicPr>
        <p:blipFill rotWithShape="1">
          <a:blip r:embed="rId4">
            <a:alphaModFix/>
          </a:blip>
          <a:srcRect/>
          <a:stretch/>
        </p:blipFill>
        <p:spPr>
          <a:xfrm>
            <a:off x="8321878" y="93804"/>
            <a:ext cx="3762636" cy="2116483"/>
          </a:xfrm>
          <a:prstGeom prst="rect">
            <a:avLst/>
          </a:prstGeom>
          <a:noFill/>
          <a:ln>
            <a:noFill/>
          </a:ln>
        </p:spPr>
      </p:pic>
      <p:cxnSp>
        <p:nvCxnSpPr>
          <p:cNvPr id="1235" name="Google Shape;1235;p112"/>
          <p:cNvCxnSpPr/>
          <p:nvPr/>
        </p:nvCxnSpPr>
        <p:spPr>
          <a:xfrm>
            <a:off x="2743200" y="3094384"/>
            <a:ext cx="2464904" cy="201543"/>
          </a:xfrm>
          <a:prstGeom prst="straightConnector1">
            <a:avLst/>
          </a:prstGeom>
          <a:noFill/>
          <a:ln w="38100" cap="flat" cmpd="sng">
            <a:solidFill>
              <a:schemeClr val="dk1"/>
            </a:solidFill>
            <a:prstDash val="solid"/>
            <a:miter lim="800000"/>
            <a:headEnd type="none" w="sm" len="sm"/>
            <a:tailEnd type="triangle" w="med" len="med"/>
          </a:ln>
        </p:spPr>
      </p:cxnSp>
      <p:pic>
        <p:nvPicPr>
          <p:cNvPr id="1236" name="Google Shape;1236;p112"/>
          <p:cNvPicPr preferRelativeResize="0"/>
          <p:nvPr/>
        </p:nvPicPr>
        <p:blipFill rotWithShape="1">
          <a:blip r:embed="rId5">
            <a:alphaModFix/>
          </a:blip>
          <a:srcRect/>
          <a:stretch/>
        </p:blipFill>
        <p:spPr>
          <a:xfrm>
            <a:off x="7910574" y="2299252"/>
            <a:ext cx="3293163" cy="2195442"/>
          </a:xfrm>
          <a:prstGeom prst="rect">
            <a:avLst/>
          </a:prstGeom>
          <a:noFill/>
          <a:ln>
            <a:noFill/>
          </a:ln>
        </p:spPr>
      </p:pic>
      <p:sp>
        <p:nvSpPr>
          <p:cNvPr id="1237" name="Google Shape;1237;p112"/>
          <p:cNvSpPr txBox="1"/>
          <p:nvPr/>
        </p:nvSpPr>
        <p:spPr>
          <a:xfrm>
            <a:off x="5180139" y="2788095"/>
            <a:ext cx="2624418"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i="1">
                <a:solidFill>
                  <a:schemeClr val="dk1"/>
                </a:solidFill>
                <a:latin typeface="Calibri"/>
                <a:ea typeface="Calibri"/>
                <a:cs typeface="Calibri"/>
                <a:sym typeface="Calibri"/>
              </a:rPr>
              <a:t>L’ère de la vie sur silicium, des transhumains, et de la fin de la Nature</a:t>
            </a:r>
            <a:endParaRPr sz="2000" i="1">
              <a:solidFill>
                <a:schemeClr val="dk1"/>
              </a:solidFill>
              <a:latin typeface="Calibri"/>
              <a:ea typeface="Calibri"/>
              <a:cs typeface="Calibri"/>
              <a:sym typeface="Calibri"/>
            </a:endParaRPr>
          </a:p>
        </p:txBody>
      </p:sp>
      <p:cxnSp>
        <p:nvCxnSpPr>
          <p:cNvPr id="1238" name="Google Shape;1238;p112"/>
          <p:cNvCxnSpPr/>
          <p:nvPr/>
        </p:nvCxnSpPr>
        <p:spPr>
          <a:xfrm>
            <a:off x="2583686" y="3195155"/>
            <a:ext cx="1968678" cy="2174509"/>
          </a:xfrm>
          <a:prstGeom prst="straightConnector1">
            <a:avLst/>
          </a:prstGeom>
          <a:noFill/>
          <a:ln w="38100" cap="flat" cmpd="sng">
            <a:solidFill>
              <a:schemeClr val="dk1"/>
            </a:solidFill>
            <a:prstDash val="solid"/>
            <a:miter lim="800000"/>
            <a:headEnd type="none" w="sm" len="sm"/>
            <a:tailEnd type="triangle" w="med" len="med"/>
          </a:ln>
        </p:spPr>
      </p:cxnSp>
      <p:pic>
        <p:nvPicPr>
          <p:cNvPr id="1239" name="Google Shape;1239;p112"/>
          <p:cNvPicPr preferRelativeResize="0"/>
          <p:nvPr/>
        </p:nvPicPr>
        <p:blipFill rotWithShape="1">
          <a:blip r:embed="rId6">
            <a:alphaModFix/>
          </a:blip>
          <a:srcRect/>
          <a:stretch/>
        </p:blipFill>
        <p:spPr>
          <a:xfrm>
            <a:off x="7470333" y="4583659"/>
            <a:ext cx="3103923" cy="2158857"/>
          </a:xfrm>
          <a:prstGeom prst="rect">
            <a:avLst/>
          </a:prstGeom>
          <a:noFill/>
          <a:ln>
            <a:noFill/>
          </a:ln>
        </p:spPr>
      </p:pic>
      <p:sp>
        <p:nvSpPr>
          <p:cNvPr id="1240" name="Google Shape;1240;p112"/>
          <p:cNvSpPr txBox="1"/>
          <p:nvPr/>
        </p:nvSpPr>
        <p:spPr>
          <a:xfrm>
            <a:off x="4630660" y="5155255"/>
            <a:ext cx="2624418"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i="1">
                <a:solidFill>
                  <a:schemeClr val="dk1"/>
                </a:solidFill>
                <a:latin typeface="Calibri"/>
                <a:ea typeface="Calibri"/>
                <a:cs typeface="Calibri"/>
                <a:sym typeface="Calibri"/>
              </a:rPr>
              <a:t>L’ère de la lucidité et de l’acceptation des limites planétaires</a:t>
            </a:r>
            <a:endParaRPr sz="2000" i="1">
              <a:solidFill>
                <a:schemeClr val="dk1"/>
              </a:solidFill>
              <a:latin typeface="Calibri"/>
              <a:ea typeface="Calibri"/>
              <a:cs typeface="Calibri"/>
              <a:sym typeface="Calibri"/>
            </a:endParaRPr>
          </a:p>
        </p:txBody>
      </p:sp>
      <p:sp>
        <p:nvSpPr>
          <p:cNvPr id="1241" name="Google Shape;1241;p112"/>
          <p:cNvSpPr txBox="1"/>
          <p:nvPr/>
        </p:nvSpPr>
        <p:spPr>
          <a:xfrm>
            <a:off x="2382955" y="1957098"/>
            <a:ext cx="561372"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4800" b="1">
                <a:solidFill>
                  <a:srgbClr val="FF0000"/>
                </a:solidFill>
                <a:latin typeface="Calibri"/>
                <a:ea typeface="Calibri"/>
                <a:cs typeface="Calibri"/>
                <a:sym typeface="Calibri"/>
              </a:rPr>
              <a:t>?</a:t>
            </a:r>
            <a:endParaRPr sz="4800" b="1">
              <a:solidFill>
                <a:srgbClr val="FF000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13"/>
          <p:cNvSpPr txBox="1"/>
          <p:nvPr/>
        </p:nvSpPr>
        <p:spPr>
          <a:xfrm>
            <a:off x="1621018" y="24304"/>
            <a:ext cx="8834948"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Calibri"/>
              <a:buNone/>
            </a:pPr>
            <a:r>
              <a:rPr lang="fr-FR" sz="2800" b="1">
                <a:solidFill>
                  <a:schemeClr val="dk1"/>
                </a:solidFill>
                <a:latin typeface="Calibri"/>
                <a:ea typeface="Calibri"/>
                <a:cs typeface="Calibri"/>
                <a:sym typeface="Calibri"/>
              </a:rPr>
              <a:t>Réfléchir à la recherche, c’est réfléchir à notre société…</a:t>
            </a:r>
            <a:endParaRPr sz="2800" b="1">
              <a:solidFill>
                <a:schemeClr val="dk1"/>
              </a:solidFill>
              <a:latin typeface="Calibri"/>
              <a:ea typeface="Calibri"/>
              <a:cs typeface="Calibri"/>
              <a:sym typeface="Calibri"/>
            </a:endParaRPr>
          </a:p>
        </p:txBody>
      </p:sp>
      <p:sp>
        <p:nvSpPr>
          <p:cNvPr id="1248" name="Google Shape;1248;p113"/>
          <p:cNvSpPr txBox="1"/>
          <p:nvPr/>
        </p:nvSpPr>
        <p:spPr>
          <a:xfrm>
            <a:off x="1478432" y="1770162"/>
            <a:ext cx="9143184" cy="315964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400"/>
              <a:buFont typeface="Calibri"/>
              <a:buNone/>
            </a:pPr>
            <a:r>
              <a:rPr lang="fr-FR" sz="2400">
                <a:solidFill>
                  <a:schemeClr val="dk1"/>
                </a:solidFill>
                <a:latin typeface="Calibri"/>
                <a:ea typeface="Calibri"/>
                <a:cs typeface="Calibri"/>
                <a:sym typeface="Calibri"/>
              </a:rPr>
              <a:t>► Croissantiste par nature</a:t>
            </a:r>
            <a:endParaRPr/>
          </a:p>
          <a:p>
            <a:pPr marL="0" marR="0" lvl="0" indent="0" algn="just"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400"/>
              <a:buFont typeface="Calibri"/>
              <a:buNone/>
            </a:pPr>
            <a:r>
              <a:rPr lang="fr-FR" sz="2400">
                <a:solidFill>
                  <a:schemeClr val="dk1"/>
                </a:solidFill>
                <a:latin typeface="Calibri"/>
                <a:ea typeface="Calibri"/>
                <a:cs typeface="Calibri"/>
                <a:sym typeface="Calibri"/>
              </a:rPr>
              <a:t>► Importance de la compétition</a:t>
            </a:r>
            <a:endParaRPr sz="24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400"/>
              <a:buFont typeface="Calibri"/>
              <a:buNone/>
            </a:pPr>
            <a:r>
              <a:rPr lang="fr-FR" sz="2400">
                <a:solidFill>
                  <a:schemeClr val="dk1"/>
                </a:solidFill>
                <a:latin typeface="Calibri"/>
                <a:ea typeface="Calibri"/>
                <a:cs typeface="Calibri"/>
                <a:sym typeface="Calibri"/>
              </a:rPr>
              <a:t>► Orientant vers des comportements préjudiciables pour l’avenir à moyen-terme de l’humanité </a:t>
            </a:r>
            <a:endParaRPr sz="24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400"/>
              <a:buFont typeface="Calibri"/>
              <a:buNone/>
            </a:pPr>
            <a:r>
              <a:rPr lang="fr-FR" sz="2400">
                <a:solidFill>
                  <a:schemeClr val="dk1"/>
                </a:solidFill>
                <a:latin typeface="Calibri"/>
                <a:ea typeface="Calibri"/>
                <a:cs typeface="Calibri"/>
                <a:sym typeface="Calibri"/>
              </a:rPr>
              <a:t>► Disfonctionnements niés et </a:t>
            </a:r>
            <a:r>
              <a:rPr lang="fr-FR" sz="2400" i="1">
                <a:solidFill>
                  <a:schemeClr val="dk1"/>
                </a:solidFill>
                <a:latin typeface="Calibri"/>
                <a:ea typeface="Calibri"/>
                <a:cs typeface="Calibri"/>
                <a:sym typeface="Calibri"/>
              </a:rPr>
              <a:t>statu-quo </a:t>
            </a:r>
            <a:r>
              <a:rPr lang="fr-FR" sz="2400">
                <a:solidFill>
                  <a:schemeClr val="dk1"/>
                </a:solidFill>
                <a:latin typeface="Calibri"/>
                <a:ea typeface="Calibri"/>
                <a:cs typeface="Calibri"/>
                <a:sym typeface="Calibri"/>
              </a:rPr>
              <a:t>maintenu par les institutions</a:t>
            </a:r>
            <a:endParaRPr sz="2400">
              <a:solidFill>
                <a:schemeClr val="dk1"/>
              </a:solidFill>
              <a:latin typeface="Calibri"/>
              <a:ea typeface="Calibri"/>
              <a:cs typeface="Calibri"/>
              <a:sym typeface="Calibri"/>
            </a:endParaRPr>
          </a:p>
        </p:txBody>
      </p:sp>
      <p:sp>
        <p:nvSpPr>
          <p:cNvPr id="1249" name="Google Shape;1249;p113"/>
          <p:cNvSpPr/>
          <p:nvPr/>
        </p:nvSpPr>
        <p:spPr>
          <a:xfrm>
            <a:off x="2738852" y="1232414"/>
            <a:ext cx="6622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Un système de recherche miroir de notre société…</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14"/>
          <p:cNvSpPr txBox="1"/>
          <p:nvPr/>
        </p:nvSpPr>
        <p:spPr>
          <a:xfrm>
            <a:off x="1620556" y="6269377"/>
            <a:ext cx="9523412" cy="13649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B050"/>
              </a:buClr>
              <a:buSzPts val="2800"/>
              <a:buFont typeface="Calibri"/>
              <a:buNone/>
            </a:pPr>
            <a:r>
              <a:rPr lang="fr-FR" sz="2800">
                <a:solidFill>
                  <a:srgbClr val="00B050"/>
                </a:solidFill>
                <a:latin typeface="Calibri"/>
                <a:ea typeface="Calibri"/>
                <a:cs typeface="Calibri"/>
                <a:sym typeface="Calibri"/>
              </a:rPr>
              <a:t>Quelle recherche scientifique pour l’Anthropocène?</a:t>
            </a:r>
            <a:endParaRPr sz="2800">
              <a:solidFill>
                <a:srgbClr val="00B050"/>
              </a:solidFill>
              <a:latin typeface="Calibri"/>
              <a:ea typeface="Calibri"/>
              <a:cs typeface="Calibri"/>
              <a:sym typeface="Calibri"/>
            </a:endParaRPr>
          </a:p>
        </p:txBody>
      </p:sp>
      <p:sp>
        <p:nvSpPr>
          <p:cNvPr id="1256" name="Google Shape;1256;p114"/>
          <p:cNvSpPr txBox="1"/>
          <p:nvPr/>
        </p:nvSpPr>
        <p:spPr>
          <a:xfrm>
            <a:off x="1481135" y="-194866"/>
            <a:ext cx="9900680" cy="8208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Calibri"/>
              <a:buNone/>
            </a:pPr>
            <a:r>
              <a:rPr lang="fr-FR" sz="4800">
                <a:solidFill>
                  <a:schemeClr val="dk1"/>
                </a:solidFill>
                <a:latin typeface="Calibri"/>
                <a:ea typeface="Calibri"/>
                <a:cs typeface="Calibri"/>
                <a:sym typeface="Calibri"/>
              </a:rPr>
              <a:t>Merci de votre attention!</a:t>
            </a:r>
            <a:endParaRPr sz="4800">
              <a:solidFill>
                <a:schemeClr val="dk1"/>
              </a:solidFill>
              <a:latin typeface="Calibri"/>
              <a:ea typeface="Calibri"/>
              <a:cs typeface="Calibri"/>
              <a:sym typeface="Calibri"/>
            </a:endParaRPr>
          </a:p>
        </p:txBody>
      </p:sp>
      <p:sp>
        <p:nvSpPr>
          <p:cNvPr id="1257" name="Google Shape;1257;p114"/>
          <p:cNvSpPr txBox="1"/>
          <p:nvPr/>
        </p:nvSpPr>
        <p:spPr>
          <a:xfrm>
            <a:off x="6602925" y="1688139"/>
            <a:ext cx="118745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Scientisme</a:t>
            </a:r>
            <a:endParaRPr/>
          </a:p>
        </p:txBody>
      </p:sp>
      <p:sp>
        <p:nvSpPr>
          <p:cNvPr id="1258" name="Google Shape;1258;p114"/>
          <p:cNvSpPr txBox="1"/>
          <p:nvPr/>
        </p:nvSpPr>
        <p:spPr>
          <a:xfrm>
            <a:off x="4758250" y="2885114"/>
            <a:ext cx="947737"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Énergie </a:t>
            </a:r>
            <a:endParaRPr/>
          </a:p>
        </p:txBody>
      </p:sp>
      <p:sp>
        <p:nvSpPr>
          <p:cNvPr id="1259" name="Google Shape;1259;p114"/>
          <p:cNvSpPr txBox="1"/>
          <p:nvPr/>
        </p:nvSpPr>
        <p:spPr>
          <a:xfrm>
            <a:off x="4343912" y="2164389"/>
            <a:ext cx="1266825"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Ressources</a:t>
            </a:r>
            <a:endParaRPr/>
          </a:p>
        </p:txBody>
      </p:sp>
      <p:sp>
        <p:nvSpPr>
          <p:cNvPr id="1260" name="Google Shape;1260;p114"/>
          <p:cNvSpPr txBox="1"/>
          <p:nvPr/>
        </p:nvSpPr>
        <p:spPr>
          <a:xfrm>
            <a:off x="5672650" y="3199439"/>
            <a:ext cx="877888"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Ethique</a:t>
            </a:r>
            <a:endParaRPr/>
          </a:p>
        </p:txBody>
      </p:sp>
      <p:sp>
        <p:nvSpPr>
          <p:cNvPr id="1261" name="Google Shape;1261;p114"/>
          <p:cNvSpPr txBox="1"/>
          <p:nvPr/>
        </p:nvSpPr>
        <p:spPr>
          <a:xfrm>
            <a:off x="5672650" y="1437314"/>
            <a:ext cx="114300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Objectivité</a:t>
            </a:r>
            <a:endParaRPr/>
          </a:p>
        </p:txBody>
      </p:sp>
      <p:sp>
        <p:nvSpPr>
          <p:cNvPr id="1262" name="Google Shape;1262;p114"/>
          <p:cNvSpPr txBox="1"/>
          <p:nvPr/>
        </p:nvSpPr>
        <p:spPr>
          <a:xfrm>
            <a:off x="5167825" y="1842127"/>
            <a:ext cx="912812"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Science</a:t>
            </a:r>
            <a:endParaRPr/>
          </a:p>
        </p:txBody>
      </p:sp>
      <p:sp>
        <p:nvSpPr>
          <p:cNvPr id="1263" name="Google Shape;1263;p114"/>
          <p:cNvSpPr txBox="1"/>
          <p:nvPr/>
        </p:nvSpPr>
        <p:spPr>
          <a:xfrm>
            <a:off x="6602925" y="2878764"/>
            <a:ext cx="1243012"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Exploitation</a:t>
            </a:r>
            <a:endParaRPr/>
          </a:p>
        </p:txBody>
      </p:sp>
      <p:sp>
        <p:nvSpPr>
          <p:cNvPr id="1264" name="Google Shape;1264;p114"/>
          <p:cNvSpPr txBox="1"/>
          <p:nvPr/>
        </p:nvSpPr>
        <p:spPr>
          <a:xfrm>
            <a:off x="7136325" y="2461252"/>
            <a:ext cx="1062037"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Inégalités</a:t>
            </a:r>
            <a:endParaRPr/>
          </a:p>
        </p:txBody>
      </p:sp>
      <p:sp>
        <p:nvSpPr>
          <p:cNvPr id="1265" name="Google Shape;1265;p114"/>
          <p:cNvSpPr txBox="1"/>
          <p:nvPr/>
        </p:nvSpPr>
        <p:spPr>
          <a:xfrm>
            <a:off x="7182362" y="3407402"/>
            <a:ext cx="904875"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Impacts</a:t>
            </a:r>
            <a:endParaRPr/>
          </a:p>
        </p:txBody>
      </p:sp>
      <p:sp>
        <p:nvSpPr>
          <p:cNvPr id="1266" name="Google Shape;1266;p114"/>
          <p:cNvSpPr txBox="1"/>
          <p:nvPr/>
        </p:nvSpPr>
        <p:spPr>
          <a:xfrm>
            <a:off x="5629787" y="2507289"/>
            <a:ext cx="129875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Technologie</a:t>
            </a:r>
            <a:endParaRPr/>
          </a:p>
        </p:txBody>
      </p:sp>
      <p:sp>
        <p:nvSpPr>
          <p:cNvPr id="1267" name="Google Shape;1267;p114"/>
          <p:cNvSpPr txBox="1"/>
          <p:nvPr/>
        </p:nvSpPr>
        <p:spPr>
          <a:xfrm>
            <a:off x="4421700" y="3432802"/>
            <a:ext cx="106150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Neutralité</a:t>
            </a:r>
            <a:endParaRPr sz="1600" i="1">
              <a:solidFill>
                <a:schemeClr val="dk1"/>
              </a:solidFill>
              <a:latin typeface="Arial"/>
              <a:ea typeface="Arial"/>
              <a:cs typeface="Arial"/>
              <a:sym typeface="Arial"/>
            </a:endParaRPr>
          </a:p>
        </p:txBody>
      </p:sp>
      <p:sp>
        <p:nvSpPr>
          <p:cNvPr id="1268" name="Google Shape;1268;p114"/>
          <p:cNvSpPr txBox="1"/>
          <p:nvPr/>
        </p:nvSpPr>
        <p:spPr>
          <a:xfrm>
            <a:off x="3158050" y="2899402"/>
            <a:ext cx="1260475" cy="58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600" i="1">
                <a:solidFill>
                  <a:schemeClr val="dk1"/>
                </a:solidFill>
                <a:latin typeface="Arial"/>
                <a:ea typeface="Arial"/>
                <a:cs typeface="Arial"/>
                <a:sym typeface="Arial"/>
              </a:rPr>
              <a:t>Espérance de vie</a:t>
            </a:r>
            <a:endParaRPr/>
          </a:p>
        </p:txBody>
      </p:sp>
      <p:sp>
        <p:nvSpPr>
          <p:cNvPr id="1269" name="Google Shape;1269;p114"/>
          <p:cNvSpPr txBox="1"/>
          <p:nvPr/>
        </p:nvSpPr>
        <p:spPr>
          <a:xfrm>
            <a:off x="3348550" y="1754814"/>
            <a:ext cx="903287"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Progrès</a:t>
            </a:r>
            <a:endParaRPr/>
          </a:p>
        </p:txBody>
      </p:sp>
      <p:sp>
        <p:nvSpPr>
          <p:cNvPr id="1270" name="Google Shape;1270;p114"/>
          <p:cNvSpPr txBox="1"/>
          <p:nvPr/>
        </p:nvSpPr>
        <p:spPr>
          <a:xfrm>
            <a:off x="5078925" y="698301"/>
            <a:ext cx="1346100" cy="33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Irréversibilité</a:t>
            </a:r>
            <a:endParaRPr/>
          </a:p>
        </p:txBody>
      </p:sp>
      <p:sp>
        <p:nvSpPr>
          <p:cNvPr id="1271" name="Google Shape;1271;p114"/>
          <p:cNvSpPr txBox="1"/>
          <p:nvPr/>
        </p:nvSpPr>
        <p:spPr>
          <a:xfrm>
            <a:off x="6028250" y="2067552"/>
            <a:ext cx="958850"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Bonheur</a:t>
            </a:r>
            <a:endParaRPr/>
          </a:p>
        </p:txBody>
      </p:sp>
      <p:sp>
        <p:nvSpPr>
          <p:cNvPr id="1272" name="Google Shape;1272;p114"/>
          <p:cNvSpPr txBox="1"/>
          <p:nvPr/>
        </p:nvSpPr>
        <p:spPr>
          <a:xfrm>
            <a:off x="3991487" y="3980489"/>
            <a:ext cx="766763"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Profits</a:t>
            </a:r>
            <a:endParaRPr/>
          </a:p>
        </p:txBody>
      </p:sp>
      <p:sp>
        <p:nvSpPr>
          <p:cNvPr id="1273" name="Google Shape;1273;p114"/>
          <p:cNvSpPr txBox="1"/>
          <p:nvPr/>
        </p:nvSpPr>
        <p:spPr>
          <a:xfrm>
            <a:off x="5078925" y="4142414"/>
            <a:ext cx="87630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Planète</a:t>
            </a:r>
            <a:endParaRPr/>
          </a:p>
        </p:txBody>
      </p:sp>
      <p:sp>
        <p:nvSpPr>
          <p:cNvPr id="1274" name="Google Shape;1274;p114"/>
          <p:cNvSpPr txBox="1"/>
          <p:nvPr/>
        </p:nvSpPr>
        <p:spPr>
          <a:xfrm>
            <a:off x="6647375" y="3831264"/>
            <a:ext cx="1471612"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Financements</a:t>
            </a:r>
            <a:endParaRPr/>
          </a:p>
        </p:txBody>
      </p:sp>
      <p:sp>
        <p:nvSpPr>
          <p:cNvPr id="1275" name="Google Shape;1275;p114"/>
          <p:cNvSpPr txBox="1"/>
          <p:nvPr/>
        </p:nvSpPr>
        <p:spPr>
          <a:xfrm>
            <a:off x="7939600" y="3050214"/>
            <a:ext cx="117475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Recherche</a:t>
            </a:r>
            <a:endParaRPr/>
          </a:p>
        </p:txBody>
      </p:sp>
      <p:sp>
        <p:nvSpPr>
          <p:cNvPr id="1276" name="Google Shape;1276;p114"/>
          <p:cNvSpPr txBox="1"/>
          <p:nvPr/>
        </p:nvSpPr>
        <p:spPr>
          <a:xfrm>
            <a:off x="2823087" y="2297739"/>
            <a:ext cx="879475"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Citoyen</a:t>
            </a:r>
            <a:endParaRPr/>
          </a:p>
        </p:txBody>
      </p:sp>
      <p:sp>
        <p:nvSpPr>
          <p:cNvPr id="1277" name="Google Shape;1277;p114"/>
          <p:cNvSpPr txBox="1"/>
          <p:nvPr/>
        </p:nvSpPr>
        <p:spPr>
          <a:xfrm>
            <a:off x="2650050" y="3553452"/>
            <a:ext cx="1222375"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Destruction</a:t>
            </a:r>
            <a:endParaRPr/>
          </a:p>
        </p:txBody>
      </p:sp>
      <p:sp>
        <p:nvSpPr>
          <p:cNvPr id="1278" name="Google Shape;1278;p114"/>
          <p:cNvSpPr txBox="1"/>
          <p:nvPr/>
        </p:nvSpPr>
        <p:spPr>
          <a:xfrm>
            <a:off x="4418525" y="4494839"/>
            <a:ext cx="107315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Médecine</a:t>
            </a:r>
            <a:endParaRPr/>
          </a:p>
        </p:txBody>
      </p:sp>
      <p:sp>
        <p:nvSpPr>
          <p:cNvPr id="1279" name="Google Shape;1279;p114"/>
          <p:cNvSpPr txBox="1"/>
          <p:nvPr/>
        </p:nvSpPr>
        <p:spPr>
          <a:xfrm>
            <a:off x="7858637" y="1751639"/>
            <a:ext cx="822325"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Chimie</a:t>
            </a:r>
            <a:endParaRPr/>
          </a:p>
        </p:txBody>
      </p:sp>
      <p:sp>
        <p:nvSpPr>
          <p:cNvPr id="1280" name="Google Shape;1280;p114"/>
          <p:cNvSpPr txBox="1"/>
          <p:nvPr/>
        </p:nvSpPr>
        <p:spPr>
          <a:xfrm>
            <a:off x="8434900" y="3513764"/>
            <a:ext cx="871537"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Liberté</a:t>
            </a:r>
            <a:endParaRPr/>
          </a:p>
        </p:txBody>
      </p:sp>
      <p:sp>
        <p:nvSpPr>
          <p:cNvPr id="1281" name="Google Shape;1281;p114"/>
          <p:cNvSpPr txBox="1"/>
          <p:nvPr/>
        </p:nvSpPr>
        <p:spPr>
          <a:xfrm>
            <a:off x="5475800" y="4655177"/>
            <a:ext cx="1209675"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Croissance</a:t>
            </a:r>
            <a:endParaRPr/>
          </a:p>
        </p:txBody>
      </p:sp>
      <p:sp>
        <p:nvSpPr>
          <p:cNvPr id="1282" name="Google Shape;1282;p114"/>
          <p:cNvSpPr txBox="1"/>
          <p:nvPr/>
        </p:nvSpPr>
        <p:spPr>
          <a:xfrm>
            <a:off x="7668137" y="4667877"/>
            <a:ext cx="1062038"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Pérennité</a:t>
            </a:r>
            <a:endParaRPr/>
          </a:p>
        </p:txBody>
      </p:sp>
      <p:sp>
        <p:nvSpPr>
          <p:cNvPr id="1283" name="Google Shape;1283;p114"/>
          <p:cNvSpPr txBox="1"/>
          <p:nvPr/>
        </p:nvSpPr>
        <p:spPr>
          <a:xfrm>
            <a:off x="3121537" y="4318627"/>
            <a:ext cx="1017588"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Low-tech</a:t>
            </a:r>
            <a:endParaRPr/>
          </a:p>
        </p:txBody>
      </p:sp>
      <p:sp>
        <p:nvSpPr>
          <p:cNvPr id="1284" name="Google Shape;1284;p114"/>
          <p:cNvSpPr txBox="1"/>
          <p:nvPr/>
        </p:nvSpPr>
        <p:spPr>
          <a:xfrm>
            <a:off x="6606100" y="5472739"/>
            <a:ext cx="1062037"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High-tech</a:t>
            </a:r>
            <a:endParaRPr/>
          </a:p>
        </p:txBody>
      </p:sp>
      <p:sp>
        <p:nvSpPr>
          <p:cNvPr id="1285" name="Google Shape;1285;p114"/>
          <p:cNvSpPr txBox="1"/>
          <p:nvPr/>
        </p:nvSpPr>
        <p:spPr>
          <a:xfrm>
            <a:off x="3307275" y="4880602"/>
            <a:ext cx="1368425"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Soutenabilité</a:t>
            </a:r>
            <a:endParaRPr/>
          </a:p>
        </p:txBody>
      </p:sp>
      <p:sp>
        <p:nvSpPr>
          <p:cNvPr id="1286" name="Google Shape;1286;p114"/>
          <p:cNvSpPr txBox="1"/>
          <p:nvPr/>
        </p:nvSpPr>
        <p:spPr>
          <a:xfrm>
            <a:off x="5272600" y="5088564"/>
            <a:ext cx="134620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Engagement</a:t>
            </a:r>
            <a:endParaRPr/>
          </a:p>
        </p:txBody>
      </p:sp>
      <p:sp>
        <p:nvSpPr>
          <p:cNvPr id="1287" name="Google Shape;1287;p114"/>
          <p:cNvSpPr txBox="1"/>
          <p:nvPr/>
        </p:nvSpPr>
        <p:spPr>
          <a:xfrm>
            <a:off x="6987100" y="5066339"/>
            <a:ext cx="1311275"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Indifférence </a:t>
            </a:r>
            <a:endParaRPr/>
          </a:p>
        </p:txBody>
      </p:sp>
      <p:sp>
        <p:nvSpPr>
          <p:cNvPr id="1288" name="Google Shape;1288;p114"/>
          <p:cNvSpPr txBox="1"/>
          <p:nvPr/>
        </p:nvSpPr>
        <p:spPr>
          <a:xfrm>
            <a:off x="4991612" y="5744202"/>
            <a:ext cx="1165225"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Optimisme</a:t>
            </a:r>
            <a:endParaRPr/>
          </a:p>
        </p:txBody>
      </p:sp>
      <p:sp>
        <p:nvSpPr>
          <p:cNvPr id="1289" name="Google Shape;1289;p114"/>
          <p:cNvSpPr txBox="1"/>
          <p:nvPr/>
        </p:nvSpPr>
        <p:spPr>
          <a:xfrm>
            <a:off x="7082350" y="1281739"/>
            <a:ext cx="1209675"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Complexité</a:t>
            </a:r>
            <a:endParaRPr/>
          </a:p>
        </p:txBody>
      </p:sp>
      <p:sp>
        <p:nvSpPr>
          <p:cNvPr id="1290" name="Google Shape;1290;p114"/>
          <p:cNvSpPr txBox="1"/>
          <p:nvPr/>
        </p:nvSpPr>
        <p:spPr>
          <a:xfrm>
            <a:off x="4120075" y="5345739"/>
            <a:ext cx="127635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Humanisme</a:t>
            </a:r>
            <a:endParaRPr/>
          </a:p>
        </p:txBody>
      </p:sp>
      <p:sp>
        <p:nvSpPr>
          <p:cNvPr id="1291" name="Google Shape;1291;p114"/>
          <p:cNvSpPr txBox="1"/>
          <p:nvPr/>
        </p:nvSpPr>
        <p:spPr>
          <a:xfrm>
            <a:off x="7687187" y="4193214"/>
            <a:ext cx="1095375"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Extraction</a:t>
            </a:r>
            <a:endParaRPr/>
          </a:p>
        </p:txBody>
      </p:sp>
      <p:sp>
        <p:nvSpPr>
          <p:cNvPr id="1292" name="Google Shape;1292;p114"/>
          <p:cNvSpPr txBox="1"/>
          <p:nvPr/>
        </p:nvSpPr>
        <p:spPr>
          <a:xfrm>
            <a:off x="4453450" y="1584952"/>
            <a:ext cx="731837"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Mines</a:t>
            </a:r>
            <a:endParaRPr/>
          </a:p>
        </p:txBody>
      </p:sp>
      <p:sp>
        <p:nvSpPr>
          <p:cNvPr id="1293" name="Google Shape;1293;p114"/>
          <p:cNvSpPr txBox="1"/>
          <p:nvPr/>
        </p:nvSpPr>
        <p:spPr>
          <a:xfrm>
            <a:off x="5574225" y="3829677"/>
            <a:ext cx="857250"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Métaux</a:t>
            </a:r>
            <a:endParaRPr/>
          </a:p>
        </p:txBody>
      </p:sp>
      <p:sp>
        <p:nvSpPr>
          <p:cNvPr id="1294" name="Google Shape;1294;p114"/>
          <p:cNvSpPr txBox="1"/>
          <p:nvPr/>
        </p:nvSpPr>
        <p:spPr>
          <a:xfrm>
            <a:off x="8585712" y="2588252"/>
            <a:ext cx="568325"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CO</a:t>
            </a:r>
            <a:r>
              <a:rPr lang="fr-FR" sz="1600" i="1" baseline="-25000">
                <a:solidFill>
                  <a:schemeClr val="dk1"/>
                </a:solidFill>
                <a:latin typeface="Arial"/>
                <a:ea typeface="Arial"/>
                <a:cs typeface="Arial"/>
                <a:sym typeface="Arial"/>
              </a:rPr>
              <a:t>2</a:t>
            </a:r>
            <a:endParaRPr/>
          </a:p>
        </p:txBody>
      </p:sp>
      <p:sp>
        <p:nvSpPr>
          <p:cNvPr id="1295" name="Google Shape;1295;p114"/>
          <p:cNvSpPr txBox="1"/>
          <p:nvPr/>
        </p:nvSpPr>
        <p:spPr>
          <a:xfrm>
            <a:off x="3953387" y="1108702"/>
            <a:ext cx="1563688"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Environnement</a:t>
            </a:r>
            <a:endParaRPr/>
          </a:p>
        </p:txBody>
      </p:sp>
      <p:sp>
        <p:nvSpPr>
          <p:cNvPr id="1296" name="Google Shape;1296;p114"/>
          <p:cNvSpPr txBox="1"/>
          <p:nvPr/>
        </p:nvSpPr>
        <p:spPr>
          <a:xfrm>
            <a:off x="6382262" y="4348789"/>
            <a:ext cx="969963"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Charbon</a:t>
            </a:r>
            <a:endParaRPr/>
          </a:p>
        </p:txBody>
      </p:sp>
      <p:sp>
        <p:nvSpPr>
          <p:cNvPr id="1297" name="Google Shape;1297;p114"/>
          <p:cNvSpPr txBox="1"/>
          <p:nvPr/>
        </p:nvSpPr>
        <p:spPr>
          <a:xfrm>
            <a:off x="3859725" y="2510464"/>
            <a:ext cx="958850" cy="339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Modèles</a:t>
            </a:r>
            <a:endParaRPr/>
          </a:p>
        </p:txBody>
      </p:sp>
      <p:sp>
        <p:nvSpPr>
          <p:cNvPr id="1298" name="Google Shape;1298;p114"/>
          <p:cNvSpPr txBox="1"/>
          <p:nvPr/>
        </p:nvSpPr>
        <p:spPr>
          <a:xfrm>
            <a:off x="7272850" y="2078664"/>
            <a:ext cx="1289050"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latin typeface="Arial"/>
                <a:ea typeface="Arial"/>
                <a:cs typeface="Arial"/>
                <a:sym typeface="Arial"/>
              </a:rPr>
              <a:t>Pessimisme</a:t>
            </a:r>
            <a:endParaRPr/>
          </a:p>
        </p:txBody>
      </p:sp>
      <p:pic>
        <p:nvPicPr>
          <p:cNvPr id="1299" name="Google Shape;1299;p114"/>
          <p:cNvPicPr preferRelativeResize="0"/>
          <p:nvPr/>
        </p:nvPicPr>
        <p:blipFill rotWithShape="1">
          <a:blip r:embed="rId3">
            <a:alphaModFix/>
          </a:blip>
          <a:srcRect/>
          <a:stretch/>
        </p:blipFill>
        <p:spPr>
          <a:xfrm>
            <a:off x="90251" y="4906189"/>
            <a:ext cx="2659880" cy="925175"/>
          </a:xfrm>
          <a:prstGeom prst="rect">
            <a:avLst/>
          </a:prstGeom>
          <a:noFill/>
          <a:ln>
            <a:noFill/>
          </a:ln>
        </p:spPr>
      </p:pic>
      <p:sp>
        <p:nvSpPr>
          <p:cNvPr id="1300" name="Google Shape;1300;p114"/>
          <p:cNvSpPr/>
          <p:nvPr/>
        </p:nvSpPr>
        <p:spPr>
          <a:xfrm>
            <a:off x="307613" y="5607422"/>
            <a:ext cx="208101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i="1">
                <a:solidFill>
                  <a:schemeClr val="dk1"/>
                </a:solidFill>
                <a:latin typeface="Calibri"/>
                <a:ea typeface="Calibri"/>
                <a:cs typeface="Calibri"/>
                <a:sym typeface="Calibri"/>
              </a:rPr>
              <a:t>labos1point5.org</a:t>
            </a:r>
            <a:endParaRPr sz="2000" i="1">
              <a:solidFill>
                <a:schemeClr val="dk1"/>
              </a:solidFill>
              <a:latin typeface="Calibri"/>
              <a:ea typeface="Calibri"/>
              <a:cs typeface="Calibri"/>
              <a:sym typeface="Calibri"/>
            </a:endParaRPr>
          </a:p>
        </p:txBody>
      </p:sp>
      <p:sp>
        <p:nvSpPr>
          <p:cNvPr id="1301" name="Google Shape;1301;p114"/>
          <p:cNvSpPr txBox="1"/>
          <p:nvPr/>
        </p:nvSpPr>
        <p:spPr>
          <a:xfrm>
            <a:off x="9201602" y="5045688"/>
            <a:ext cx="2599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600">
                <a:solidFill>
                  <a:schemeClr val="dk1"/>
                </a:solidFill>
                <a:latin typeface="Arial"/>
                <a:ea typeface="Arial"/>
                <a:cs typeface="Arial"/>
                <a:sym typeface="Arial"/>
              </a:rPr>
              <a:t>AteCoPol</a:t>
            </a:r>
            <a:endParaRPr sz="3600">
              <a:solidFill>
                <a:schemeClr val="dk1"/>
              </a:solidFill>
              <a:latin typeface="Arial"/>
              <a:ea typeface="Arial"/>
              <a:cs typeface="Arial"/>
              <a:sym typeface="Arial"/>
            </a:endParaRPr>
          </a:p>
        </p:txBody>
      </p:sp>
      <p:sp>
        <p:nvSpPr>
          <p:cNvPr id="1302" name="Google Shape;1302;p114"/>
          <p:cNvSpPr/>
          <p:nvPr/>
        </p:nvSpPr>
        <p:spPr>
          <a:xfrm>
            <a:off x="9080045" y="5541904"/>
            <a:ext cx="29772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i="1">
                <a:solidFill>
                  <a:schemeClr val="dk1"/>
                </a:solidFill>
                <a:latin typeface="Calibri"/>
                <a:ea typeface="Calibri"/>
                <a:cs typeface="Calibri"/>
                <a:sym typeface="Calibri"/>
              </a:rPr>
              <a:t>atecopol.hypotheses.org</a:t>
            </a:r>
            <a:endParaRPr sz="2000" i="1">
              <a:solidFill>
                <a:schemeClr val="dk1"/>
              </a:solidFill>
              <a:latin typeface="Calibri"/>
              <a:ea typeface="Calibri"/>
              <a:cs typeface="Calibri"/>
              <a:sym typeface="Calibri"/>
            </a:endParaRPr>
          </a:p>
        </p:txBody>
      </p:sp>
      <p:sp>
        <p:nvSpPr>
          <p:cNvPr id="1303" name="Google Shape;1303;p114"/>
          <p:cNvSpPr/>
          <p:nvPr/>
        </p:nvSpPr>
        <p:spPr>
          <a:xfrm>
            <a:off x="90251" y="5021922"/>
            <a:ext cx="2599555" cy="1047165"/>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4" name="Google Shape;1304;p114"/>
          <p:cNvSpPr/>
          <p:nvPr/>
        </p:nvSpPr>
        <p:spPr>
          <a:xfrm>
            <a:off x="8649200" y="4998288"/>
            <a:ext cx="3377400" cy="10944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5" name="Google Shape;1305;p114"/>
          <p:cNvSpPr txBox="1"/>
          <p:nvPr/>
        </p:nvSpPr>
        <p:spPr>
          <a:xfrm>
            <a:off x="6852175" y="875364"/>
            <a:ext cx="1062000" cy="33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i="1">
                <a:solidFill>
                  <a:schemeClr val="dk1"/>
                </a:solidFill>
              </a:rPr>
              <a:t>Low</a:t>
            </a:r>
            <a:r>
              <a:rPr lang="fr-FR" sz="1600" i="1">
                <a:solidFill>
                  <a:schemeClr val="dk1"/>
                </a:solidFill>
                <a:latin typeface="Arial"/>
                <a:ea typeface="Arial"/>
                <a:cs typeface="Arial"/>
                <a:sym typeface="Arial"/>
              </a:rPr>
              <a:t>-tech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787400" y="-153987"/>
            <a:ext cx="11239500" cy="9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fr-FR" sz="2800" b="1" i="0" u="none">
                <a:solidFill>
                  <a:srgbClr val="000000"/>
                </a:solidFill>
                <a:latin typeface="Calibri"/>
                <a:ea typeface="Calibri"/>
                <a:cs typeface="Calibri"/>
                <a:sym typeface="Calibri"/>
              </a:rPr>
              <a:t>Evolution des rendements agricoles à l’horizon 2050 (</a:t>
            </a:r>
            <a:r>
              <a:rPr lang="fr-FR" sz="2800" b="1" i="1" u="none">
                <a:solidFill>
                  <a:srgbClr val="000000"/>
                </a:solidFill>
                <a:latin typeface="Calibri"/>
                <a:ea typeface="Calibri"/>
                <a:cs typeface="Calibri"/>
                <a:sym typeface="Calibri"/>
              </a:rPr>
              <a:t>Banque Mondiale</a:t>
            </a:r>
            <a:r>
              <a:rPr lang="fr-FR" sz="2800" b="1" i="0" u="none">
                <a:solidFill>
                  <a:srgbClr val="000000"/>
                </a:solidFill>
                <a:latin typeface="Calibri"/>
                <a:ea typeface="Calibri"/>
                <a:cs typeface="Calibri"/>
                <a:sym typeface="Calibri"/>
              </a:rPr>
              <a:t>)</a:t>
            </a:r>
            <a:endParaRPr/>
          </a:p>
        </p:txBody>
      </p:sp>
      <p:sp>
        <p:nvSpPr>
          <p:cNvPr id="309" name="Google Shape;309;p47"/>
          <p:cNvSpPr txBox="1"/>
          <p:nvPr/>
        </p:nvSpPr>
        <p:spPr>
          <a:xfrm>
            <a:off x="1524000" y="-153987"/>
            <a:ext cx="184200" cy="308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pic>
        <p:nvPicPr>
          <p:cNvPr id="310" name="Google Shape;310;p47"/>
          <p:cNvPicPr preferRelativeResize="0"/>
          <p:nvPr/>
        </p:nvPicPr>
        <p:blipFill rotWithShape="1">
          <a:blip r:embed="rId3">
            <a:alphaModFix/>
          </a:blip>
          <a:srcRect/>
          <a:stretch/>
        </p:blipFill>
        <p:spPr>
          <a:xfrm>
            <a:off x="1774825" y="1185862"/>
            <a:ext cx="8748712" cy="56721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8"/>
          <p:cNvSpPr txBox="1"/>
          <p:nvPr/>
        </p:nvSpPr>
        <p:spPr>
          <a:xfrm>
            <a:off x="2416026" y="95300"/>
            <a:ext cx="84078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800" b="1">
                <a:solidFill>
                  <a:schemeClr val="dk1"/>
                </a:solidFill>
                <a:latin typeface="Calibri"/>
                <a:ea typeface="Calibri"/>
                <a:cs typeface="Calibri"/>
                <a:sym typeface="Calibri"/>
              </a:rPr>
              <a:t>Des zones entières qui deviennent inhabitables</a:t>
            </a:r>
            <a:endParaRPr sz="2800" b="1">
              <a:solidFill>
                <a:schemeClr val="dk1"/>
              </a:solidFill>
              <a:latin typeface="Calibri"/>
              <a:ea typeface="Calibri"/>
              <a:cs typeface="Calibri"/>
              <a:sym typeface="Calibri"/>
            </a:endParaRPr>
          </a:p>
        </p:txBody>
      </p:sp>
      <p:sp>
        <p:nvSpPr>
          <p:cNvPr id="317" name="Google Shape;317;p48"/>
          <p:cNvSpPr txBox="1"/>
          <p:nvPr/>
        </p:nvSpPr>
        <p:spPr>
          <a:xfrm>
            <a:off x="6222600" y="6067675"/>
            <a:ext cx="5853900" cy="5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a:latin typeface="Calibri"/>
                <a:ea typeface="Calibri"/>
                <a:cs typeface="Calibri"/>
                <a:sym typeface="Calibri"/>
              </a:rPr>
              <a:t>Humid heat waves at different warming levels, S. Russo, J. Sillmann &amp; A. Sterl, Sci. Rep. 7: 7477 (2017).</a:t>
            </a:r>
            <a:endParaRPr sz="1800">
              <a:latin typeface="Calibri"/>
              <a:ea typeface="Calibri"/>
              <a:cs typeface="Calibri"/>
              <a:sym typeface="Calibri"/>
            </a:endParaRPr>
          </a:p>
        </p:txBody>
      </p:sp>
      <p:pic>
        <p:nvPicPr>
          <p:cNvPr id="318" name="Google Shape;318;p48"/>
          <p:cNvPicPr preferRelativeResize="0"/>
          <p:nvPr/>
        </p:nvPicPr>
        <p:blipFill>
          <a:blip r:embed="rId3">
            <a:alphaModFix/>
          </a:blip>
          <a:stretch>
            <a:fillRect/>
          </a:stretch>
        </p:blipFill>
        <p:spPr>
          <a:xfrm>
            <a:off x="495725" y="1225500"/>
            <a:ext cx="4476750" cy="4676775"/>
          </a:xfrm>
          <a:prstGeom prst="rect">
            <a:avLst/>
          </a:prstGeom>
          <a:noFill/>
          <a:ln>
            <a:noFill/>
          </a:ln>
        </p:spPr>
      </p:pic>
      <p:pic>
        <p:nvPicPr>
          <p:cNvPr id="319" name="Google Shape;319;p48"/>
          <p:cNvPicPr preferRelativeResize="0"/>
          <p:nvPr/>
        </p:nvPicPr>
        <p:blipFill>
          <a:blip r:embed="rId4">
            <a:alphaModFix/>
          </a:blip>
          <a:stretch>
            <a:fillRect/>
          </a:stretch>
        </p:blipFill>
        <p:spPr>
          <a:xfrm>
            <a:off x="225276" y="5764451"/>
            <a:ext cx="4747201" cy="1102325"/>
          </a:xfrm>
          <a:prstGeom prst="rect">
            <a:avLst/>
          </a:prstGeom>
          <a:noFill/>
          <a:ln>
            <a:noFill/>
          </a:ln>
        </p:spPr>
      </p:pic>
      <p:sp>
        <p:nvSpPr>
          <p:cNvPr id="320" name="Google Shape;320;p48"/>
          <p:cNvSpPr txBox="1"/>
          <p:nvPr/>
        </p:nvSpPr>
        <p:spPr>
          <a:xfrm>
            <a:off x="5442275" y="895775"/>
            <a:ext cx="5465400" cy="2032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FR" sz="2400" i="1">
                <a:latin typeface="Calibri"/>
                <a:ea typeface="Calibri"/>
                <a:cs typeface="Calibri"/>
                <a:sym typeface="Calibri"/>
              </a:rPr>
              <a:t>Cartes des températures dites “du thermomètre mouillé” pendant les vagues de chaleur. Au-dessus de 35°C, une personne, même à l’ombre à côté d’un ventilateur, décède ’hyperthermie.</a:t>
            </a:r>
            <a:endParaRPr sz="2400" i="1">
              <a:latin typeface="Calibri"/>
              <a:ea typeface="Calibri"/>
              <a:cs typeface="Calibri"/>
              <a:sym typeface="Calibri"/>
            </a:endParaRPr>
          </a:p>
          <a:p>
            <a:pPr marL="0" lvl="0" indent="0" algn="just" rtl="0">
              <a:spcBef>
                <a:spcPts val="0"/>
              </a:spcBef>
              <a:spcAft>
                <a:spcPts val="0"/>
              </a:spcAft>
              <a:buNone/>
            </a:pPr>
            <a:endParaRPr sz="2400" i="1">
              <a:latin typeface="Calibri"/>
              <a:ea typeface="Calibri"/>
              <a:cs typeface="Calibri"/>
              <a:sym typeface="Calibri"/>
            </a:endParaRPr>
          </a:p>
        </p:txBody>
      </p:sp>
      <p:sp>
        <p:nvSpPr>
          <p:cNvPr id="321" name="Google Shape;321;p48"/>
          <p:cNvSpPr txBox="1"/>
          <p:nvPr/>
        </p:nvSpPr>
        <p:spPr>
          <a:xfrm>
            <a:off x="495725" y="796800"/>
            <a:ext cx="4632000" cy="5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400" b="1">
                <a:latin typeface="Calibri"/>
                <a:ea typeface="Calibri"/>
                <a:cs typeface="Calibri"/>
                <a:sym typeface="Calibri"/>
              </a:rPr>
              <a:t>Carte pour la période 1979-2015</a:t>
            </a:r>
            <a:endParaRPr sz="2400" b="1">
              <a:latin typeface="Calibri"/>
              <a:ea typeface="Calibri"/>
              <a:cs typeface="Calibri"/>
              <a:sym typeface="Calibri"/>
            </a:endParaRPr>
          </a:p>
        </p:txBody>
      </p:sp>
      <p:sp>
        <p:nvSpPr>
          <p:cNvPr id="322" name="Google Shape;322;p48"/>
          <p:cNvSpPr txBox="1"/>
          <p:nvPr/>
        </p:nvSpPr>
        <p:spPr>
          <a:xfrm>
            <a:off x="5442275" y="3318825"/>
            <a:ext cx="6176700" cy="2358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FR" sz="2400">
                <a:latin typeface="Calibri"/>
                <a:ea typeface="Calibri"/>
                <a:cs typeface="Calibri"/>
                <a:sym typeface="Calibri"/>
              </a:rPr>
              <a:t>► Dans la période récente, cette température n’a excédé 31°C que dans quelques rares régions (France : 26°C)</a:t>
            </a:r>
            <a:endParaRPr sz="2400">
              <a:latin typeface="Calibri"/>
              <a:ea typeface="Calibri"/>
              <a:cs typeface="Calibri"/>
              <a:sym typeface="Calibri"/>
            </a:endParaRPr>
          </a:p>
          <a:p>
            <a:pPr marL="0" lvl="0" indent="0" algn="l" rtl="0">
              <a:spcBef>
                <a:spcPts val="0"/>
              </a:spcBef>
              <a:spcAft>
                <a:spcPts val="0"/>
              </a:spcAft>
              <a:buNone/>
            </a:pPr>
            <a:r>
              <a:rPr lang="fr-FR" sz="2400">
                <a:latin typeface="Calibri"/>
                <a:ea typeface="Calibri"/>
                <a:cs typeface="Calibri"/>
                <a:sym typeface="Calibri"/>
              </a:rPr>
              <a:t>►Pour un scénario +4°C, de nombreuses régions très peuplées excéderait 35°C (France : 31°C).</a:t>
            </a:r>
            <a:endParaRPr sz="24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13986</Words>
  <Application>Microsoft Office PowerPoint</Application>
  <PresentationFormat>Grand écran</PresentationFormat>
  <Paragraphs>949</Paragraphs>
  <Slides>74</Slides>
  <Notes>74</Notes>
  <HiddenSlides>0</HiddenSlides>
  <MMClips>0</MMClips>
  <ScaleCrop>false</ScaleCrop>
  <HeadingPairs>
    <vt:vector size="6" baseType="variant">
      <vt:variant>
        <vt:lpstr>Polices utilisées</vt:lpstr>
      </vt:variant>
      <vt:variant>
        <vt:i4>4</vt:i4>
      </vt:variant>
      <vt:variant>
        <vt:lpstr>Thème</vt:lpstr>
      </vt:variant>
      <vt:variant>
        <vt:i4>4</vt:i4>
      </vt:variant>
      <vt:variant>
        <vt:lpstr>Titres des diapositives</vt:lpstr>
      </vt:variant>
      <vt:variant>
        <vt:i4>74</vt:i4>
      </vt:variant>
    </vt:vector>
  </HeadingPairs>
  <TitlesOfParts>
    <vt:vector size="82" baseType="lpstr">
      <vt:lpstr>Arial</vt:lpstr>
      <vt:lpstr>Calibri</vt:lpstr>
      <vt:lpstr>Times New Roman</vt:lpstr>
      <vt:lpstr>Century Gothic</vt:lpstr>
      <vt:lpstr>Thème Office</vt:lpstr>
      <vt:lpstr>Thème Office</vt:lpstr>
      <vt:lpstr>Thème Office</vt:lpstr>
      <vt:lpstr>Custom</vt:lpstr>
      <vt:lpstr>Présentation PowerPoint</vt:lpstr>
      <vt:lpstr>Présentation PowerPoint</vt:lpstr>
      <vt:lpstr>Présentation PowerPoint</vt:lpstr>
      <vt:lpstr>Présentation PowerPoint</vt:lpstr>
      <vt:lpstr>Présentation PowerPoint</vt:lpstr>
      <vt:lpstr>5°C, juste un pull en moins ? </vt:lpstr>
      <vt:lpstr>5°C, juste un pull en moins ? </vt:lpstr>
      <vt:lpstr>Evolution des rendements agricoles à l’horizon 2050 (Banque Mondiale)</vt:lpstr>
      <vt:lpstr>Présentation PowerPoint</vt:lpstr>
      <vt:lpstr>Présentation PowerPoint</vt:lpstr>
      <vt:lpstr>Présentation PowerPoint</vt:lpstr>
      <vt:lpstr>Présentation PowerPoint</vt:lpstr>
      <vt:lpstr>Rapport IPBES : biodiversité &amp; écosystèmes</vt:lpstr>
      <vt:lpstr>Principales causes de la perte de biodiversité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 passer des énergies fossiles, c’est facile ?</vt:lpstr>
      <vt:lpstr>Se passer des énergies fossiles, c’est facile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Julian Carrey</dc:creator>
  <cp:lastModifiedBy>Julian Carrey</cp:lastModifiedBy>
  <cp:revision>3</cp:revision>
  <dcterms:modified xsi:type="dcterms:W3CDTF">2019-12-12T16:16:05Z</dcterms:modified>
</cp:coreProperties>
</file>